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9"/>
  </p:notesMasterIdLst>
  <p:sldIdLst>
    <p:sldId id="609" r:id="rId2"/>
    <p:sldId id="293" r:id="rId3"/>
    <p:sldId id="809" r:id="rId4"/>
    <p:sldId id="814" r:id="rId5"/>
    <p:sldId id="977" r:id="rId6"/>
    <p:sldId id="978" r:id="rId7"/>
    <p:sldId id="979" r:id="rId8"/>
    <p:sldId id="897" r:id="rId9"/>
    <p:sldId id="948" r:id="rId10"/>
    <p:sldId id="950" r:id="rId11"/>
    <p:sldId id="951" r:id="rId12"/>
    <p:sldId id="615" r:id="rId13"/>
    <p:sldId id="952" r:id="rId14"/>
    <p:sldId id="465" r:id="rId15"/>
    <p:sldId id="967" r:id="rId16"/>
    <p:sldId id="966" r:id="rId17"/>
    <p:sldId id="466" r:id="rId18"/>
    <p:sldId id="974" r:id="rId19"/>
    <p:sldId id="467" r:id="rId20"/>
    <p:sldId id="925" r:id="rId21"/>
    <p:sldId id="969" r:id="rId22"/>
    <p:sldId id="968" r:id="rId23"/>
    <p:sldId id="970" r:id="rId24"/>
    <p:sldId id="971" r:id="rId25"/>
    <p:sldId id="972" r:id="rId26"/>
    <p:sldId id="976" r:id="rId27"/>
    <p:sldId id="973" r:id="rId28"/>
    <p:sldId id="400" r:id="rId29"/>
    <p:sldId id="954" r:id="rId30"/>
    <p:sldId id="955" r:id="rId31"/>
    <p:sldId id="401" r:id="rId32"/>
    <p:sldId id="405" r:id="rId33"/>
    <p:sldId id="408" r:id="rId34"/>
    <p:sldId id="407" r:id="rId35"/>
    <p:sldId id="406" r:id="rId36"/>
    <p:sldId id="409" r:id="rId37"/>
    <p:sldId id="975" r:id="rId38"/>
    <p:sldId id="411" r:id="rId39"/>
    <p:sldId id="414" r:id="rId40"/>
    <p:sldId id="412" r:id="rId41"/>
    <p:sldId id="415" r:id="rId42"/>
    <p:sldId id="416" r:id="rId43"/>
    <p:sldId id="417" r:id="rId44"/>
    <p:sldId id="418" r:id="rId45"/>
    <p:sldId id="953" r:id="rId46"/>
    <p:sldId id="936" r:id="rId47"/>
    <p:sldId id="788" r:id="rId48"/>
    <p:sldId id="789" r:id="rId49"/>
    <p:sldId id="527" r:id="rId50"/>
    <p:sldId id="956" r:id="rId51"/>
    <p:sldId id="957" r:id="rId52"/>
    <p:sldId id="419" r:id="rId53"/>
    <p:sldId id="983" r:id="rId54"/>
    <p:sldId id="423" r:id="rId55"/>
    <p:sldId id="424" r:id="rId56"/>
    <p:sldId id="469" r:id="rId57"/>
    <p:sldId id="471" r:id="rId58"/>
    <p:sldId id="470" r:id="rId59"/>
    <p:sldId id="473" r:id="rId60"/>
    <p:sldId id="474" r:id="rId61"/>
    <p:sldId id="478" r:id="rId62"/>
    <p:sldId id="475" r:id="rId63"/>
    <p:sldId id="479" r:id="rId64"/>
    <p:sldId id="476" r:id="rId65"/>
    <p:sldId id="481" r:id="rId66"/>
    <p:sldId id="480" r:id="rId67"/>
    <p:sldId id="482" r:id="rId68"/>
    <p:sldId id="483" r:id="rId69"/>
    <p:sldId id="484" r:id="rId70"/>
    <p:sldId id="485" r:id="rId71"/>
    <p:sldId id="429" r:id="rId72"/>
    <p:sldId id="486" r:id="rId73"/>
    <p:sldId id="487" r:id="rId74"/>
    <p:sldId id="981" r:id="rId75"/>
    <p:sldId id="982" r:id="rId76"/>
    <p:sldId id="431" r:id="rId77"/>
    <p:sldId id="488" r:id="rId78"/>
    <p:sldId id="980" r:id="rId79"/>
    <p:sldId id="433" r:id="rId80"/>
    <p:sldId id="533" r:id="rId81"/>
    <p:sldId id="534" r:id="rId82"/>
    <p:sldId id="535" r:id="rId83"/>
    <p:sldId id="536" r:id="rId84"/>
    <p:sldId id="537" r:id="rId85"/>
    <p:sldId id="538" r:id="rId86"/>
    <p:sldId id="539" r:id="rId87"/>
    <p:sldId id="540" r:id="rId88"/>
    <p:sldId id="541" r:id="rId89"/>
    <p:sldId id="543" r:id="rId90"/>
    <p:sldId id="544" r:id="rId91"/>
    <p:sldId id="545" r:id="rId92"/>
    <p:sldId id="546" r:id="rId93"/>
    <p:sldId id="547" r:id="rId94"/>
    <p:sldId id="790" r:id="rId95"/>
    <p:sldId id="792" r:id="rId96"/>
    <p:sldId id="793" r:id="rId97"/>
    <p:sldId id="438" r:id="rId98"/>
    <p:sldId id="548" r:id="rId99"/>
    <p:sldId id="958" r:id="rId100"/>
    <p:sldId id="960" r:id="rId101"/>
    <p:sldId id="961" r:id="rId102"/>
    <p:sldId id="962" r:id="rId103"/>
    <p:sldId id="963" r:id="rId104"/>
    <p:sldId id="964" r:id="rId105"/>
    <p:sldId id="965" r:id="rId106"/>
    <p:sldId id="795" r:id="rId107"/>
    <p:sldId id="90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77"/>
    <a:srgbClr val="FFD9A4"/>
    <a:srgbClr val="FF48A2"/>
    <a:srgbClr val="FF96FF"/>
    <a:srgbClr val="FFB4A2"/>
    <a:srgbClr val="FFE4FF"/>
    <a:srgbClr val="FEE479"/>
    <a:srgbClr val="CDD4D9"/>
    <a:srgbClr val="F8D196"/>
    <a:srgbClr val="B50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/>
    <p:restoredTop sz="88707"/>
  </p:normalViewPr>
  <p:slideViewPr>
    <p:cSldViewPr snapToGrid="0" snapToObjects="1">
      <p:cViewPr varScale="1">
        <p:scale>
          <a:sx n="101" d="100"/>
          <a:sy n="10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2:2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longer constitutes an auto-regressive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0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6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8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5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41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4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1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5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5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64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71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60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56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4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9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98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45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99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7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1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0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89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49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07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51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6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266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4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56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1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8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8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78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1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62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9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4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72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79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26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2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84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09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7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2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443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78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53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272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630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6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62" r:id="rId9"/>
    <p:sldLayoutId id="2147483663" r:id="rId10"/>
    <p:sldLayoutId id="2147483667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4.png"/><Relationship Id="rId26" Type="http://schemas.openxmlformats.org/officeDocument/2006/relationships/image" Target="../media/image47.png"/><Relationship Id="rId39" Type="http://schemas.openxmlformats.org/officeDocument/2006/relationships/image" Target="../media/image117.png"/><Relationship Id="rId3" Type="http://schemas.openxmlformats.org/officeDocument/2006/relationships/image" Target="../media/image169.png"/><Relationship Id="rId21" Type="http://schemas.openxmlformats.org/officeDocument/2006/relationships/image" Target="../media/image420.png"/><Relationship Id="rId34" Type="http://schemas.openxmlformats.org/officeDocument/2006/relationships/image" Target="../media/image112.png"/><Relationship Id="rId7" Type="http://schemas.openxmlformats.org/officeDocument/2006/relationships/image" Target="../media/image173.png"/><Relationship Id="rId17" Type="http://schemas.openxmlformats.org/officeDocument/2006/relationships/image" Target="../media/image183.png"/><Relationship Id="rId25" Type="http://schemas.openxmlformats.org/officeDocument/2006/relationships/image" Target="../media/image460.png"/><Relationship Id="rId33" Type="http://schemas.openxmlformats.org/officeDocument/2006/relationships/image" Target="../media/image105.png"/><Relationship Id="rId38" Type="http://schemas.openxmlformats.org/officeDocument/2006/relationships/image" Target="../media/image116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410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24" Type="http://schemas.openxmlformats.org/officeDocument/2006/relationships/image" Target="../media/image450.png"/><Relationship Id="rId32" Type="http://schemas.openxmlformats.org/officeDocument/2006/relationships/image" Target="../media/image104.pn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440.png"/><Relationship Id="rId28" Type="http://schemas.openxmlformats.org/officeDocument/2006/relationships/image" Target="../media/image54.png"/><Relationship Id="rId36" Type="http://schemas.openxmlformats.org/officeDocument/2006/relationships/image" Target="../media/image114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03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430.png"/><Relationship Id="rId27" Type="http://schemas.openxmlformats.org/officeDocument/2006/relationships/image" Target="../media/image50.png"/><Relationship Id="rId30" Type="http://schemas.openxmlformats.org/officeDocument/2006/relationships/image" Target="../media/image102.png"/><Relationship Id="rId35" Type="http://schemas.openxmlformats.org/officeDocument/2006/relationships/image" Target="../media/image113.png"/><Relationship Id="rId8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5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9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8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3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2.png"/><Relationship Id="rId30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4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9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47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460.png"/><Relationship Id="rId9" Type="http://schemas.openxmlformats.org/officeDocument/2006/relationships/image" Target="../media/image54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153.png"/><Relationship Id="rId3" Type="http://schemas.openxmlformats.org/officeDocument/2006/relationships/image" Target="../media/image47.png"/><Relationship Id="rId7" Type="http://schemas.openxmlformats.org/officeDocument/2006/relationships/image" Target="../media/image141.png"/><Relationship Id="rId12" Type="http://schemas.openxmlformats.org/officeDocument/2006/relationships/image" Target="../media/image15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151.png"/><Relationship Id="rId5" Type="http://schemas.openxmlformats.org/officeDocument/2006/relationships/image" Target="../media/image54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24" Type="http://schemas.openxmlformats.org/officeDocument/2006/relationships/image" Target="../media/image22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0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536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5365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19" Type="http://schemas.openxmlformats.org/officeDocument/2006/relationships/image" Target="../media/image53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8.png"/><Relationship Id="rId7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7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0.png"/><Relationship Id="rId5" Type="http://schemas.openxmlformats.org/officeDocument/2006/relationships/image" Target="../media/image98.png"/><Relationship Id="rId10" Type="http://schemas.openxmlformats.org/officeDocument/2006/relationships/image" Target="../media/image104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40.png"/><Relationship Id="rId5" Type="http://schemas.openxmlformats.org/officeDocument/2006/relationships/image" Target="../media/image98.png"/><Relationship Id="rId10" Type="http://schemas.openxmlformats.org/officeDocument/2006/relationships/image" Target="../media/image113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18" Type="http://schemas.openxmlformats.org/officeDocument/2006/relationships/image" Target="../media/image126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17" Type="http://schemas.openxmlformats.org/officeDocument/2006/relationships/image" Target="../media/image125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19" Type="http://schemas.openxmlformats.org/officeDocument/2006/relationships/image" Target="../media/image12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13" Type="http://schemas.openxmlformats.org/officeDocument/2006/relationships/image" Target="../media/image129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280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270.png"/><Relationship Id="rId5" Type="http://schemas.openxmlformats.org/officeDocument/2006/relationships/image" Target="../media/image98.png"/><Relationship Id="rId15" Type="http://schemas.openxmlformats.org/officeDocument/2006/relationships/image" Target="../media/image131.png"/><Relationship Id="rId10" Type="http://schemas.openxmlformats.org/officeDocument/2006/relationships/image" Target="../media/image1260.png"/><Relationship Id="rId4" Type="http://schemas.openxmlformats.org/officeDocument/2006/relationships/image" Target="../media/image97.png"/><Relationship Id="rId9" Type="http://schemas.openxmlformats.org/officeDocument/2006/relationships/image" Target="../media/image1250.png"/><Relationship Id="rId14" Type="http://schemas.openxmlformats.org/officeDocument/2006/relationships/image" Target="../media/image13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300.png"/><Relationship Id="rId5" Type="http://schemas.openxmlformats.org/officeDocument/2006/relationships/image" Target="../media/image540.png"/><Relationship Id="rId10" Type="http://schemas.openxmlformats.org/officeDocument/2006/relationships/image" Target="../media/image1290.png"/><Relationship Id="rId4" Type="http://schemas.openxmlformats.org/officeDocument/2006/relationships/image" Target="../media/image97.png"/><Relationship Id="rId9" Type="http://schemas.openxmlformats.org/officeDocument/2006/relationships/image" Target="../media/image1280.png"/><Relationship Id="rId1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10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0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4" Type="http://schemas.openxmlformats.org/officeDocument/2006/relationships/image" Target="../media/image97.png"/><Relationship Id="rId9" Type="http://schemas.openxmlformats.org/officeDocument/2006/relationships/image" Target="../media/image138.png"/><Relationship Id="rId1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8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7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97.png"/><Relationship Id="rId9" Type="http://schemas.openxmlformats.org/officeDocument/2006/relationships/image" Target="../media/image145.png"/><Relationship Id="rId14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550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54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53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20.png"/><Relationship Id="rId14" Type="http://schemas.openxmlformats.org/officeDocument/2006/relationships/image" Target="../media/image13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21" Type="http://schemas.openxmlformats.org/officeDocument/2006/relationships/image" Target="../media/image163.png"/><Relationship Id="rId7" Type="http://schemas.openxmlformats.org/officeDocument/2006/relationships/image" Target="../media/image134.png"/><Relationship Id="rId12" Type="http://schemas.openxmlformats.org/officeDocument/2006/relationships/image" Target="../media/image162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61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6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9.png"/><Relationship Id="rId14" Type="http://schemas.openxmlformats.org/officeDocument/2006/relationships/image" Target="../media/image136.png"/><Relationship Id="rId22" Type="http://schemas.openxmlformats.org/officeDocument/2006/relationships/image" Target="../media/image1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6790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Sequence Generation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7: seq2seq + Attention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L6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F0779-5243-804E-83F8-E0FEF08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09857-97A0-9E42-AD18-041C657F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208DFCC-F993-6542-84C7-074CC6DE5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208DFCC-F993-6542-84C7-074CC6DE5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3571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0C53620-97D9-9B44-9087-E3383CAB2D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0C53620-97D9-9B44-9087-E3383CAB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849B494-AAFF-0548-939A-47564DE99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849B494-AAFF-0548-939A-47564DE9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4C0C02E-C450-4E40-92AC-8C8D115C8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4C0C02E-C450-4E40-92AC-8C8D115C8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427B99-0E15-2543-B3B6-5E5CB4528C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427B99-0E15-2543-B3B6-5E5CB452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5EB7E6-E013-B14E-93A9-4C30EED6F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5EB7E6-E013-B14E-93A9-4C30EED6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l="-1786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ular Callout 12">
            <a:extLst>
              <a:ext uri="{FF2B5EF4-FFF2-40B4-BE49-F238E27FC236}">
                <a16:creationId xmlns:a16="http://schemas.microsoft.com/office/drawing/2014/main" id="{C986970C-F719-A642-8DC3-959BEB12D992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A7D56F-9703-3649-B377-AC62A2ACB10D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8" name="Rectangular Callout 12">
            <a:extLst>
              <a:ext uri="{FF2B5EF4-FFF2-40B4-BE49-F238E27FC236}">
                <a16:creationId xmlns:a16="http://schemas.microsoft.com/office/drawing/2014/main" id="{6C5A6DF6-8FEA-E144-A36B-E3BA513C586C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0A6F2A0-9183-264D-9A89-AF552DA04722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20" name="Rectangular Callout 12">
            <a:extLst>
              <a:ext uri="{FF2B5EF4-FFF2-40B4-BE49-F238E27FC236}">
                <a16:creationId xmlns:a16="http://schemas.microsoft.com/office/drawing/2014/main" id="{083FCDCE-AD8B-904A-BB32-427748307E7C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C6B5314-286D-7742-90E0-89614A56E693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F1014-7B75-F442-B106-BC0B939240A9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C71F402-8E2A-AB41-AA75-7841ADCA41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C71F402-8E2A-AB41-AA75-7841ADCA4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29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220C54AF-F7D4-FF4D-809D-617A7DF75070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5658B2C-0989-F44C-843D-F6D688411209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C3C7A72-36B8-534D-91B7-1C8D2F655F7E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0F8A9-AE7C-8B44-8C29-42EB2C8866E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74317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Constituency Parsing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174744"/>
            <a:ext cx="6183848" cy="51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 dirty="0">
                <a:latin typeface="Avenir Light" panose="020B0402020203020204" pitchFamily="34" charset="77"/>
              </a:rPr>
              <a:t>: I shot an elephant in my pajamas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B06DF-D024-CC4F-A5DB-4E7F85AF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24" y="1811706"/>
            <a:ext cx="8026399" cy="4770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8372981" y="6427849"/>
            <a:ext cx="3156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</a:t>
            </a:r>
            <a:r>
              <a:rPr lang="en-US" sz="1200" dirty="0" err="1">
                <a:solidFill>
                  <a:srgbClr val="FF0000"/>
                </a:solidFill>
              </a:rPr>
              <a:t>web.stanford.edu</a:t>
            </a:r>
            <a:r>
              <a:rPr lang="en-US" sz="1200" dirty="0">
                <a:solidFill>
                  <a:srgbClr val="FF0000"/>
                </a:solidFill>
              </a:rPr>
              <a:t>/~</a:t>
            </a:r>
            <a:r>
              <a:rPr lang="en-US" sz="1200" dirty="0" err="1">
                <a:solidFill>
                  <a:srgbClr val="FF0000"/>
                </a:solidFill>
              </a:rPr>
              <a:t>jurafsky</a:t>
            </a:r>
            <a:r>
              <a:rPr lang="en-US" sz="1200" dirty="0">
                <a:solidFill>
                  <a:srgbClr val="FF0000"/>
                </a:solidFill>
              </a:rPr>
              <a:t>/slp3/13.pdf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FCE923-300A-C245-B441-615D521F19CB}"/>
              </a:ext>
            </a:extLst>
          </p:cNvPr>
          <p:cNvSpPr txBox="1">
            <a:spLocks/>
          </p:cNvSpPr>
          <p:nvPr/>
        </p:nvSpPr>
        <p:spPr>
          <a:xfrm>
            <a:off x="1093252" y="2378270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 dirty="0">
                <a:latin typeface="Avenir Light" panose="020B0402020203020204" pitchFamily="34" charset="77"/>
              </a:rPr>
              <a:t>: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5B389-0958-E74C-A21E-CD4475C7A084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548204" y="733462"/>
            <a:ext cx="1171202" cy="1301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04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Results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156081" y="6443238"/>
            <a:ext cx="3481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</a:t>
            </a:r>
            <a:r>
              <a:rPr lang="en-US" sz="1200" dirty="0" err="1">
                <a:solidFill>
                  <a:srgbClr val="FF0000"/>
                </a:solidFill>
              </a:rPr>
              <a:t>aclanthology.org</a:t>
            </a:r>
            <a:r>
              <a:rPr lang="en-US" sz="1200" dirty="0">
                <a:solidFill>
                  <a:srgbClr val="FF0000"/>
                </a:solidFill>
              </a:rPr>
              <a:t>/2020.findings-emnlp.65.pdf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64D5-D673-F84F-9608-83A37DA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97" y="191700"/>
            <a:ext cx="7788801" cy="62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3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Image Captioning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 dirty="0">
                <a:latin typeface="Avenir Light" panose="020B0402020203020204" pitchFamily="34" charset="77"/>
              </a:rPr>
              <a:t>: image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 dirty="0">
                <a:latin typeface="Avenir Light" panose="020B0402020203020204" pitchFamily="34" charset="77"/>
              </a:rPr>
              <a:t>: generated text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12945-4CC2-094A-B9C1-5E0B5862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04" y="2625602"/>
            <a:ext cx="46736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8F87F-FC01-C94E-AF54-35179B86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2574802"/>
            <a:ext cx="46863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99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Image Captioning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 dirty="0">
                <a:latin typeface="Avenir Light" panose="020B0402020203020204" pitchFamily="34" charset="77"/>
              </a:rPr>
              <a:t>: image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 dirty="0">
                <a:latin typeface="Avenir Light" panose="020B0402020203020204" pitchFamily="34" charset="77"/>
              </a:rPr>
              <a:t>: generated text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603DD-4DF4-014E-A24C-320FB29D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316996"/>
            <a:ext cx="5664200" cy="3384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DE56-41E7-0543-81F4-719EBCD2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316996"/>
            <a:ext cx="5219700" cy="32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Image Captioning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447421"/>
            <a:ext cx="11493500" cy="384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86179-88D1-EA44-862E-818E6AE7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542492"/>
            <a:ext cx="5619082" cy="3230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CE849-5931-3346-A8AA-87357EA6C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86"/>
            <a:ext cx="5472836" cy="31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4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Image Captioning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5419138"/>
            <a:ext cx="11493500" cy="384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E01AB-E7CE-9F42-B741-E8BAFFCE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6" y="1358820"/>
            <a:ext cx="5847784" cy="3687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CD06F-90CE-3F42-9D8F-DD37220A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80" y="1449596"/>
            <a:ext cx="5541404" cy="34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4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106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1323360" y="1621986"/>
            <a:ext cx="10119340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 </a:t>
            </a:r>
            <a:r>
              <a:rPr lang="en-US" sz="2400" dirty="0">
                <a:latin typeface="Avenir Book" panose="02000503020000020003" pitchFamily="2" charset="0"/>
              </a:rPr>
              <a:t>yielded state-of-the-art results on most NLP tasks (2014-2018)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seq2seq+Attention </a:t>
            </a:r>
            <a:r>
              <a:rPr lang="en-US" sz="2400" dirty="0">
                <a:latin typeface="Avenir Book" panose="02000503020000020003" pitchFamily="2" charset="0"/>
              </a:rPr>
              <a:t>was an even more revolutionary idea (Google Translate used it)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Attention</a:t>
            </a:r>
            <a:r>
              <a:rPr lang="en-US" sz="2400" dirty="0">
                <a:latin typeface="Avenir Book" panose="02000503020000020003" pitchFamily="2" charset="0"/>
              </a:rPr>
              <a:t> allows us to place appropriate weight to the encoder’s hidden states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But, </a:t>
            </a:r>
            <a:r>
              <a:rPr lang="en-US" sz="2400" b="1" dirty="0">
                <a:latin typeface="Avenir Book" panose="02000503020000020003" pitchFamily="2" charset="0"/>
              </a:rPr>
              <a:t>LSTMs</a:t>
            </a:r>
            <a:r>
              <a:rPr lang="en-US" sz="2400" dirty="0">
                <a:latin typeface="Avenir Book" panose="02000503020000020003" pitchFamily="2" charset="0"/>
              </a:rPr>
              <a:t> require us to iteratively scan each word and wait until we’re at the end before we can do anything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094760" y="667434"/>
            <a:ext cx="350264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 dirty="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  <a:endParaRPr lang="en-US" sz="36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661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2A3BCD-A49E-1449-A16D-68C3E2C26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215" y="2016078"/>
            <a:ext cx="6887570" cy="1749402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7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L6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F0779-5243-804E-83F8-E0FEF08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09857-97A0-9E42-AD18-041C657F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208DFCC-F993-6542-84C7-074CC6DE5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208DFCC-F993-6542-84C7-074CC6DE5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3571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0C53620-97D9-9B44-9087-E3383CAB2D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0C53620-97D9-9B44-9087-E3383CAB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849B494-AAFF-0548-939A-47564DE99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849B494-AAFF-0548-939A-47564DE9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4C0C02E-C450-4E40-92AC-8C8D115C8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4C0C02E-C450-4E40-92AC-8C8D115C8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427B99-0E15-2543-B3B6-5E5CB4528C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427B99-0E15-2543-B3B6-5E5CB452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5EB7E6-E013-B14E-93A9-4C30EED6F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5EB7E6-E013-B14E-93A9-4C30EED6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l="-1786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ular Callout 12">
            <a:extLst>
              <a:ext uri="{FF2B5EF4-FFF2-40B4-BE49-F238E27FC236}">
                <a16:creationId xmlns:a16="http://schemas.microsoft.com/office/drawing/2014/main" id="{C986970C-F719-A642-8DC3-959BEB12D992}"/>
              </a:ext>
            </a:extLst>
          </p:cNvPr>
          <p:cNvSpPr/>
          <p:nvPr/>
        </p:nvSpPr>
        <p:spPr>
          <a:xfrm flipH="1">
            <a:off x="2646545" y="1496272"/>
            <a:ext cx="2595562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A7D56F-9703-3649-B377-AC62A2ACB10D}"/>
              </a:ext>
            </a:extLst>
          </p:cNvPr>
          <p:cNvSpPr txBox="1">
            <a:spLocks/>
          </p:cNvSpPr>
          <p:nvPr/>
        </p:nvSpPr>
        <p:spPr>
          <a:xfrm>
            <a:off x="3153245" y="1721009"/>
            <a:ext cx="1582161" cy="375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</a:rPr>
              <a:t>Forget Gate</a:t>
            </a:r>
          </a:p>
        </p:txBody>
      </p:sp>
      <p:sp>
        <p:nvSpPr>
          <p:cNvPr id="18" name="Rectangular Callout 12">
            <a:extLst>
              <a:ext uri="{FF2B5EF4-FFF2-40B4-BE49-F238E27FC236}">
                <a16:creationId xmlns:a16="http://schemas.microsoft.com/office/drawing/2014/main" id="{6C5A6DF6-8FEA-E144-A36B-E3BA513C586C}"/>
              </a:ext>
            </a:extLst>
          </p:cNvPr>
          <p:cNvSpPr/>
          <p:nvPr/>
        </p:nvSpPr>
        <p:spPr>
          <a:xfrm>
            <a:off x="5908567" y="2162720"/>
            <a:ext cx="248613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0" name="Rectangular Callout 12">
            <a:extLst>
              <a:ext uri="{FF2B5EF4-FFF2-40B4-BE49-F238E27FC236}">
                <a16:creationId xmlns:a16="http://schemas.microsoft.com/office/drawing/2014/main" id="{083FCDCE-AD8B-904A-BB32-427748307E7C}"/>
              </a:ext>
            </a:extLst>
          </p:cNvPr>
          <p:cNvSpPr/>
          <p:nvPr/>
        </p:nvSpPr>
        <p:spPr>
          <a:xfrm flipH="1" flipV="1">
            <a:off x="3911599" y="3542351"/>
            <a:ext cx="2702303" cy="1775347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C6B5314-286D-7742-90E0-89614A56E693}"/>
              </a:ext>
            </a:extLst>
          </p:cNvPr>
          <p:cNvSpPr txBox="1">
            <a:spLocks/>
          </p:cNvSpPr>
          <p:nvPr/>
        </p:nvSpPr>
        <p:spPr>
          <a:xfrm>
            <a:off x="4129868" y="4677424"/>
            <a:ext cx="1993900" cy="385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Output Gate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20C54AF-F7D4-FF4D-809D-617A7DF75070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5658B2C-0989-F44C-843D-F6D688411209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C3C7A72-36B8-534D-91B7-1C8D2F655F7E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0F8A9-AE7C-8B44-8C29-42EB2C8866E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E5CED2-1258-ED4E-9BCD-E306365AF696}"/>
              </a:ext>
            </a:extLst>
          </p:cNvPr>
          <p:cNvSpPr txBox="1">
            <a:spLocks/>
          </p:cNvSpPr>
          <p:nvPr/>
        </p:nvSpPr>
        <p:spPr>
          <a:xfrm>
            <a:off x="6473717" y="2397255"/>
            <a:ext cx="1582161" cy="375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</a:rPr>
              <a:t>Input Gate</a:t>
            </a:r>
          </a:p>
        </p:txBody>
      </p:sp>
    </p:spTree>
    <p:extLst>
      <p:ext uri="{BB962C8B-B14F-4D97-AF65-F5344CB8AC3E}">
        <p14:creationId xmlns:p14="http://schemas.microsoft.com/office/powerpoint/2010/main" val="323898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1377871"/>
            <a:ext cx="57069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8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LSTMs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905000" y="1362425"/>
            <a:ext cx="9436100" cy="631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</a:rPr>
              <a:t>They’ve been around for a while, but essentially unused until 2014!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102656-5AB7-4248-A170-4106B90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E7671-1397-F644-BD7E-A85CFC4A9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480298"/>
            <a:ext cx="11176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LSTMs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102656-5AB7-4248-A170-4106B90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CE5F1-F1F9-3F4C-9B04-82D8B471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77" y="403531"/>
            <a:ext cx="8380524" cy="5765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11954-959F-DE4B-B152-7DCC9841AA59}"/>
              </a:ext>
            </a:extLst>
          </p:cNvPr>
          <p:cNvSpPr/>
          <p:nvPr/>
        </p:nvSpPr>
        <p:spPr>
          <a:xfrm>
            <a:off x="386938" y="6388537"/>
            <a:ext cx="9118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Long short-term memory. </a:t>
            </a:r>
            <a:r>
              <a:rPr lang="en-US" sz="1200" dirty="0" err="1">
                <a:solidFill>
                  <a:srgbClr val="FF0000"/>
                </a:solidFill>
              </a:rPr>
              <a:t>Hochreiter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dirty="0" err="1">
                <a:solidFill>
                  <a:srgbClr val="FF0000"/>
                </a:solidFill>
              </a:rPr>
              <a:t>Schmidhuber</a:t>
            </a:r>
            <a:r>
              <a:rPr lang="en-US" sz="1200" dirty="0">
                <a:solidFill>
                  <a:srgbClr val="FF0000"/>
                </a:solidFill>
              </a:rPr>
              <a:t>. Neural Computation (1997).</a:t>
            </a:r>
          </a:p>
        </p:txBody>
      </p:sp>
    </p:spTree>
    <p:extLst>
      <p:ext uri="{BB962C8B-B14F-4D97-AF65-F5344CB8AC3E}">
        <p14:creationId xmlns:p14="http://schemas.microsoft.com/office/powerpoint/2010/main" val="28027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37356" y="2336800"/>
            <a:ext cx="9918044" cy="3822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your goal isn’t to predict the </a:t>
            </a:r>
            <a:r>
              <a:rPr lang="en-US" i="1" dirty="0"/>
              <a:t>next item </a:t>
            </a:r>
            <a:r>
              <a:rPr lang="en-US" dirty="0"/>
              <a:t>in a sequence, you could instead perform </a:t>
            </a:r>
            <a:r>
              <a:rPr lang="en-US" u="sng" dirty="0"/>
              <a:t>classification or regression task</a:t>
            </a:r>
            <a:r>
              <a:rPr lang="en-US" dirty="0"/>
              <a:t> using the learned, hidden representations.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102656-5AB7-4248-A170-4106B90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6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r="-21875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322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2580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r="-312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226" r="-2258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l="-3226" r="-6452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>
                <a:blip r:embed="rId9"/>
                <a:stretch>
                  <a:fillRect r="-2187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  <a:blipFill>
                <a:blip r:embed="rId10"/>
                <a:stretch>
                  <a:fillRect l="-3226" r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  <a:blipFill>
                <a:blip r:embed="rId18"/>
                <a:stretch>
                  <a:fillRect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  <a:blipFill>
                <a:blip r:embed="rId19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  <a:blipFill>
                <a:blip r:embed="rId19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428993"/>
            <a:ext cx="5082028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Language Modelling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7112231" y="1465452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1-to-1 tagging/classification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9E0EE67-07EE-024D-A142-714D99F1AD7C}"/>
              </a:ext>
            </a:extLst>
          </p:cNvPr>
          <p:cNvSpPr txBox="1">
            <a:spLocks/>
          </p:cNvSpPr>
          <p:nvPr/>
        </p:nvSpPr>
        <p:spPr>
          <a:xfrm>
            <a:off x="6277937" y="4402475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84BEA51C-2637-1F4B-BAAC-C96FDBD8DBDA}"/>
              </a:ext>
            </a:extLst>
          </p:cNvPr>
          <p:cNvSpPr txBox="1">
            <a:spLocks/>
          </p:cNvSpPr>
          <p:nvPr/>
        </p:nvSpPr>
        <p:spPr>
          <a:xfrm>
            <a:off x="6214272" y="3653686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C38F36B5-FD54-1C46-B24A-AE23A77D1553}"/>
              </a:ext>
            </a:extLst>
          </p:cNvPr>
          <p:cNvSpPr txBox="1">
            <a:spLocks/>
          </p:cNvSpPr>
          <p:nvPr/>
        </p:nvSpPr>
        <p:spPr>
          <a:xfrm>
            <a:off x="6265749" y="2921536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2925993F-BAB3-B34B-A567-D2B9157DA86C}"/>
              </a:ext>
            </a:extLst>
          </p:cNvPr>
          <p:cNvSpPr/>
          <p:nvPr/>
        </p:nvSpPr>
        <p:spPr>
          <a:xfrm>
            <a:off x="7529796" y="4425950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A4EB2F-25AB-5945-AB28-8F9A2B210877}"/>
              </a:ext>
            </a:extLst>
          </p:cNvPr>
          <p:cNvSpPr/>
          <p:nvPr/>
        </p:nvSpPr>
        <p:spPr>
          <a:xfrm>
            <a:off x="7586902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4FF56C0-4465-B642-A77C-AE75D1A544FC}"/>
              </a:ext>
            </a:extLst>
          </p:cNvPr>
          <p:cNvSpPr/>
          <p:nvPr/>
        </p:nvSpPr>
        <p:spPr>
          <a:xfrm>
            <a:off x="7721113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3A0A6B9-FE24-CD44-9D8E-AD86CACFFA5F}"/>
              </a:ext>
            </a:extLst>
          </p:cNvPr>
          <p:cNvSpPr/>
          <p:nvPr/>
        </p:nvSpPr>
        <p:spPr>
          <a:xfrm>
            <a:off x="7855323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1A681F-CE54-F74F-AF46-8ACA92F5F039}"/>
              </a:ext>
            </a:extLst>
          </p:cNvPr>
          <p:cNvSpPr/>
          <p:nvPr/>
        </p:nvSpPr>
        <p:spPr>
          <a:xfrm>
            <a:off x="7992591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019AC-936B-414A-A2C9-14434816ECFE}"/>
              </a:ext>
            </a:extLst>
          </p:cNvPr>
          <p:cNvSpPr/>
          <p:nvPr/>
        </p:nvSpPr>
        <p:spPr>
          <a:xfrm>
            <a:off x="7586902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F030A7E-921C-9349-95E4-0E6B42EDA52C}"/>
              </a:ext>
            </a:extLst>
          </p:cNvPr>
          <p:cNvSpPr/>
          <p:nvPr/>
        </p:nvSpPr>
        <p:spPr>
          <a:xfrm>
            <a:off x="7721113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48609-3B94-C440-A0FE-0868547BFF0A}"/>
              </a:ext>
            </a:extLst>
          </p:cNvPr>
          <p:cNvSpPr/>
          <p:nvPr/>
        </p:nvSpPr>
        <p:spPr>
          <a:xfrm>
            <a:off x="7855323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A786DC-D10B-5640-8F6B-B9F5D5AA7B43}"/>
              </a:ext>
            </a:extLst>
          </p:cNvPr>
          <p:cNvSpPr/>
          <p:nvPr/>
        </p:nvSpPr>
        <p:spPr>
          <a:xfrm>
            <a:off x="7992591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8EBF5E0-DCEE-5E4C-AFA3-91A04FE4ED9D}"/>
              </a:ext>
            </a:extLst>
          </p:cNvPr>
          <p:cNvSpPr/>
          <p:nvPr/>
        </p:nvSpPr>
        <p:spPr>
          <a:xfrm>
            <a:off x="7466493" y="3679241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36DC672-0FAA-A541-A3D1-BF1CDD1C9730}"/>
              </a:ext>
            </a:extLst>
          </p:cNvPr>
          <p:cNvSpPr/>
          <p:nvPr/>
        </p:nvSpPr>
        <p:spPr>
          <a:xfrm>
            <a:off x="7512572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C952C03-71DB-1D43-8290-CC39F19F8123}"/>
              </a:ext>
            </a:extLst>
          </p:cNvPr>
          <p:cNvSpPr/>
          <p:nvPr/>
        </p:nvSpPr>
        <p:spPr>
          <a:xfrm>
            <a:off x="7646784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BAB451-804E-A542-BF86-73684F77A895}"/>
              </a:ext>
            </a:extLst>
          </p:cNvPr>
          <p:cNvSpPr/>
          <p:nvPr/>
        </p:nvSpPr>
        <p:spPr>
          <a:xfrm>
            <a:off x="7780994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FCF2B34-3829-D24E-BEB8-E6AD972ADF7F}"/>
              </a:ext>
            </a:extLst>
          </p:cNvPr>
          <p:cNvSpPr/>
          <p:nvPr/>
        </p:nvSpPr>
        <p:spPr>
          <a:xfrm>
            <a:off x="7918262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6FF1820-39A5-7740-93DC-1FAAEAF043EF}"/>
              </a:ext>
            </a:extLst>
          </p:cNvPr>
          <p:cNvSpPr/>
          <p:nvPr/>
        </p:nvSpPr>
        <p:spPr>
          <a:xfrm>
            <a:off x="8058870" y="371503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4FA20C1E-80DD-5849-A4F9-A7EA9773F130}"/>
              </a:ext>
            </a:extLst>
          </p:cNvPr>
          <p:cNvSpPr/>
          <p:nvPr/>
        </p:nvSpPr>
        <p:spPr>
          <a:xfrm>
            <a:off x="7540200" y="2944996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25A9CF-3A63-9747-A38E-E5F9365849FA}"/>
              </a:ext>
            </a:extLst>
          </p:cNvPr>
          <p:cNvSpPr/>
          <p:nvPr/>
        </p:nvSpPr>
        <p:spPr>
          <a:xfrm rot="16200000">
            <a:off x="7678585" y="329473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DD32E54E-A6B4-794D-A9CB-1393434CD866}"/>
              </a:ext>
            </a:extLst>
          </p:cNvPr>
          <p:cNvSpPr/>
          <p:nvPr/>
        </p:nvSpPr>
        <p:spPr>
          <a:xfrm rot="16200000">
            <a:off x="7690335" y="40480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57" y="400424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57" y="4004241"/>
                <a:ext cx="382222" cy="324470"/>
              </a:xfrm>
              <a:prstGeom prst="rect">
                <a:avLst/>
              </a:prstGeom>
              <a:blipFill>
                <a:blip r:embed="rId20"/>
                <a:stretch>
                  <a:fillRect l="-3333" r="-3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541" y="324463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541" y="3244631"/>
                <a:ext cx="382222" cy="324470"/>
              </a:xfrm>
              <a:prstGeom prst="rect">
                <a:avLst/>
              </a:prstGeom>
              <a:blipFill>
                <a:blip r:embed="rId21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2075" y="2458672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75" y="2458672"/>
                <a:ext cx="859325" cy="324470"/>
              </a:xfrm>
              <a:prstGeom prst="rect">
                <a:avLst/>
              </a:prstGeom>
              <a:blipFill>
                <a:blip r:embed="rId22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3BE455C8-0EDD-F140-B1A8-1351E3B7F5CA}"/>
              </a:ext>
            </a:extLst>
          </p:cNvPr>
          <p:cNvSpPr/>
          <p:nvPr/>
        </p:nvSpPr>
        <p:spPr>
          <a:xfrm>
            <a:off x="8719482" y="444348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EF2B7C8-186D-DC4D-999E-4A60E2A0F973}"/>
              </a:ext>
            </a:extLst>
          </p:cNvPr>
          <p:cNvSpPr/>
          <p:nvPr/>
        </p:nvSpPr>
        <p:spPr>
          <a:xfrm>
            <a:off x="8776588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3B42A7D-782C-6849-BC0F-2E37A2D77E0A}"/>
              </a:ext>
            </a:extLst>
          </p:cNvPr>
          <p:cNvSpPr/>
          <p:nvPr/>
        </p:nvSpPr>
        <p:spPr>
          <a:xfrm>
            <a:off x="8910799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23944BF-EE22-264E-858C-09037246436C}"/>
              </a:ext>
            </a:extLst>
          </p:cNvPr>
          <p:cNvSpPr/>
          <p:nvPr/>
        </p:nvSpPr>
        <p:spPr>
          <a:xfrm>
            <a:off x="9045010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CF82E10-8C86-9340-9F5F-E56FBD68D27B}"/>
              </a:ext>
            </a:extLst>
          </p:cNvPr>
          <p:cNvSpPr/>
          <p:nvPr/>
        </p:nvSpPr>
        <p:spPr>
          <a:xfrm>
            <a:off x="9182279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7D6D784F-80FC-8646-A90D-02EE8B59254E}"/>
              </a:ext>
            </a:extLst>
          </p:cNvPr>
          <p:cNvSpPr/>
          <p:nvPr/>
        </p:nvSpPr>
        <p:spPr>
          <a:xfrm>
            <a:off x="8776588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7AD322D-EF27-554A-A75A-EA5A8657F5BF}"/>
              </a:ext>
            </a:extLst>
          </p:cNvPr>
          <p:cNvSpPr/>
          <p:nvPr/>
        </p:nvSpPr>
        <p:spPr>
          <a:xfrm>
            <a:off x="8910799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1DF0D20-9562-7D44-A840-69DBF0255511}"/>
              </a:ext>
            </a:extLst>
          </p:cNvPr>
          <p:cNvSpPr/>
          <p:nvPr/>
        </p:nvSpPr>
        <p:spPr>
          <a:xfrm>
            <a:off x="9045010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94FE817-13FD-A049-85F9-EB50C1CA4C9C}"/>
              </a:ext>
            </a:extLst>
          </p:cNvPr>
          <p:cNvSpPr/>
          <p:nvPr/>
        </p:nvSpPr>
        <p:spPr>
          <a:xfrm>
            <a:off x="9182279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8B077499-9390-0945-950D-EE71D1E21DA5}"/>
              </a:ext>
            </a:extLst>
          </p:cNvPr>
          <p:cNvSpPr/>
          <p:nvPr/>
        </p:nvSpPr>
        <p:spPr>
          <a:xfrm>
            <a:off x="8656179" y="369677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A1BA61B-9DD9-084D-A343-B574B9C98E4D}"/>
              </a:ext>
            </a:extLst>
          </p:cNvPr>
          <p:cNvSpPr/>
          <p:nvPr/>
        </p:nvSpPr>
        <p:spPr>
          <a:xfrm>
            <a:off x="8702259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5B96F-42A1-A34F-A14A-B8B724C58510}"/>
              </a:ext>
            </a:extLst>
          </p:cNvPr>
          <p:cNvSpPr/>
          <p:nvPr/>
        </p:nvSpPr>
        <p:spPr>
          <a:xfrm>
            <a:off x="8836470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5F7523-04B6-E24D-8DE4-EF2F1A43C1B7}"/>
              </a:ext>
            </a:extLst>
          </p:cNvPr>
          <p:cNvSpPr/>
          <p:nvPr/>
        </p:nvSpPr>
        <p:spPr>
          <a:xfrm>
            <a:off x="8970680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6E7A6EE-130A-6A43-8DE0-8B4FBCBE48F5}"/>
              </a:ext>
            </a:extLst>
          </p:cNvPr>
          <p:cNvSpPr/>
          <p:nvPr/>
        </p:nvSpPr>
        <p:spPr>
          <a:xfrm>
            <a:off x="9107948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6915235-ADDC-9040-8A7C-A1F13DE5F47C}"/>
              </a:ext>
            </a:extLst>
          </p:cNvPr>
          <p:cNvSpPr/>
          <p:nvPr/>
        </p:nvSpPr>
        <p:spPr>
          <a:xfrm>
            <a:off x="9248556" y="373257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599F4195-0609-5A41-AD9A-FABB8E0D0D0F}"/>
              </a:ext>
            </a:extLst>
          </p:cNvPr>
          <p:cNvSpPr/>
          <p:nvPr/>
        </p:nvSpPr>
        <p:spPr>
          <a:xfrm>
            <a:off x="8729886" y="2962533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7F59BEE7-A343-E242-A074-B17ABA8A1E8A}"/>
              </a:ext>
            </a:extLst>
          </p:cNvPr>
          <p:cNvSpPr/>
          <p:nvPr/>
        </p:nvSpPr>
        <p:spPr>
          <a:xfrm rot="16200000">
            <a:off x="8868271" y="331227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A223A81A-6CE4-6E4A-AC97-D94AC5E75C9C}"/>
              </a:ext>
            </a:extLst>
          </p:cNvPr>
          <p:cNvSpPr/>
          <p:nvPr/>
        </p:nvSpPr>
        <p:spPr>
          <a:xfrm rot="16200000">
            <a:off x="8880021" y="406557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9243" y="402177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43" y="4021778"/>
                <a:ext cx="382222" cy="324470"/>
              </a:xfrm>
              <a:prstGeom prst="rect">
                <a:avLst/>
              </a:prstGeom>
              <a:blipFill>
                <a:blip r:embed="rId23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3227" y="326216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27" y="3262168"/>
                <a:ext cx="382222" cy="324470"/>
              </a:xfrm>
              <a:prstGeom prst="rect">
                <a:avLst/>
              </a:prstGeom>
              <a:blipFill>
                <a:blip r:embed="rId24"/>
                <a:stretch>
                  <a:fillRect l="-6667" r="-666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2E3BF1EA-67E0-B34E-BDE5-A07E4AB3E315}"/>
              </a:ext>
            </a:extLst>
          </p:cNvPr>
          <p:cNvSpPr/>
          <p:nvPr/>
        </p:nvSpPr>
        <p:spPr>
          <a:xfrm>
            <a:off x="9959662" y="445406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16884B-C5E2-EB4E-8A1C-62FD10F61AAA}"/>
              </a:ext>
            </a:extLst>
          </p:cNvPr>
          <p:cNvSpPr/>
          <p:nvPr/>
        </p:nvSpPr>
        <p:spPr>
          <a:xfrm>
            <a:off x="10016768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25E275D-7A4B-8A49-BCC0-0F2384A97DC0}"/>
              </a:ext>
            </a:extLst>
          </p:cNvPr>
          <p:cNvSpPr/>
          <p:nvPr/>
        </p:nvSpPr>
        <p:spPr>
          <a:xfrm>
            <a:off x="10150979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5A487B-7A75-924E-A258-FECB1C47BF07}"/>
              </a:ext>
            </a:extLst>
          </p:cNvPr>
          <p:cNvSpPr/>
          <p:nvPr/>
        </p:nvSpPr>
        <p:spPr>
          <a:xfrm>
            <a:off x="10285189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27B6D3E-1B74-374C-85E2-4206749CC8CD}"/>
              </a:ext>
            </a:extLst>
          </p:cNvPr>
          <p:cNvSpPr/>
          <p:nvPr/>
        </p:nvSpPr>
        <p:spPr>
          <a:xfrm>
            <a:off x="10422457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A6284DF-653C-CE40-BC21-6A78464F4BE2}"/>
              </a:ext>
            </a:extLst>
          </p:cNvPr>
          <p:cNvSpPr/>
          <p:nvPr/>
        </p:nvSpPr>
        <p:spPr>
          <a:xfrm>
            <a:off x="10016768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9A60D66-1AA4-C94E-A60C-551D3FF3AC5F}"/>
              </a:ext>
            </a:extLst>
          </p:cNvPr>
          <p:cNvSpPr/>
          <p:nvPr/>
        </p:nvSpPr>
        <p:spPr>
          <a:xfrm>
            <a:off x="10150979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A1ADD4D-B376-D140-AF4C-A4AF5FAD80F0}"/>
              </a:ext>
            </a:extLst>
          </p:cNvPr>
          <p:cNvSpPr/>
          <p:nvPr/>
        </p:nvSpPr>
        <p:spPr>
          <a:xfrm>
            <a:off x="10285189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BD45877-0487-984A-83E6-4B2DBB896DE7}"/>
              </a:ext>
            </a:extLst>
          </p:cNvPr>
          <p:cNvSpPr/>
          <p:nvPr/>
        </p:nvSpPr>
        <p:spPr>
          <a:xfrm>
            <a:off x="10422457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13DD0A9D-89FF-A849-B79E-991ADC35E67A}"/>
              </a:ext>
            </a:extLst>
          </p:cNvPr>
          <p:cNvSpPr/>
          <p:nvPr/>
        </p:nvSpPr>
        <p:spPr>
          <a:xfrm>
            <a:off x="9896358" y="370735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BD30F0-911D-8949-AD1B-1F070FD04228}"/>
              </a:ext>
            </a:extLst>
          </p:cNvPr>
          <p:cNvSpPr/>
          <p:nvPr/>
        </p:nvSpPr>
        <p:spPr>
          <a:xfrm>
            <a:off x="9942438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072D215-3F21-F54D-ABF2-9996D508EAD6}"/>
              </a:ext>
            </a:extLst>
          </p:cNvPr>
          <p:cNvSpPr/>
          <p:nvPr/>
        </p:nvSpPr>
        <p:spPr>
          <a:xfrm>
            <a:off x="10076648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704E03A-8B83-4546-A1FA-679C9CC6D18D}"/>
              </a:ext>
            </a:extLst>
          </p:cNvPr>
          <p:cNvSpPr/>
          <p:nvPr/>
        </p:nvSpPr>
        <p:spPr>
          <a:xfrm>
            <a:off x="10210859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DDE30AD-7A54-7048-A6AC-1C14042AB54D}"/>
              </a:ext>
            </a:extLst>
          </p:cNvPr>
          <p:cNvSpPr/>
          <p:nvPr/>
        </p:nvSpPr>
        <p:spPr>
          <a:xfrm>
            <a:off x="10348127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AAECC9-6C98-2E44-81FF-5A01270D4F1D}"/>
              </a:ext>
            </a:extLst>
          </p:cNvPr>
          <p:cNvSpPr/>
          <p:nvPr/>
        </p:nvSpPr>
        <p:spPr>
          <a:xfrm>
            <a:off x="10488735" y="374314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B93C93E7-287A-9240-AEFC-FA77AD150706}"/>
              </a:ext>
            </a:extLst>
          </p:cNvPr>
          <p:cNvSpPr/>
          <p:nvPr/>
        </p:nvSpPr>
        <p:spPr>
          <a:xfrm>
            <a:off x="9970065" y="2973111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EC40E48B-0C9F-BC4D-B06F-CC24679AB70B}"/>
              </a:ext>
            </a:extLst>
          </p:cNvPr>
          <p:cNvSpPr/>
          <p:nvPr/>
        </p:nvSpPr>
        <p:spPr>
          <a:xfrm rot="16200000">
            <a:off x="10108451" y="33228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FD9C04F3-5A7F-084F-97CA-F93DFA90014D}"/>
              </a:ext>
            </a:extLst>
          </p:cNvPr>
          <p:cNvSpPr/>
          <p:nvPr/>
        </p:nvSpPr>
        <p:spPr>
          <a:xfrm rot="16200000">
            <a:off x="10120200" y="407615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9423" y="403235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423" y="4032357"/>
                <a:ext cx="382222" cy="324470"/>
              </a:xfrm>
              <a:prstGeom prst="rect">
                <a:avLst/>
              </a:prstGeom>
              <a:blipFill>
                <a:blip r:embed="rId25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3406" y="327274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406" y="3272746"/>
                <a:ext cx="382222" cy="324470"/>
              </a:xfrm>
              <a:prstGeom prst="rect">
                <a:avLst/>
              </a:prstGeom>
              <a:blipFill>
                <a:blip r:embed="rId26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CB1523A8-F852-8847-9333-D5F6CFCA199A}"/>
              </a:ext>
            </a:extLst>
          </p:cNvPr>
          <p:cNvSpPr/>
          <p:nvPr/>
        </p:nvSpPr>
        <p:spPr>
          <a:xfrm>
            <a:off x="11213706" y="4459853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E608068B-A04E-BC4F-A1AE-459341E49ACA}"/>
              </a:ext>
            </a:extLst>
          </p:cNvPr>
          <p:cNvSpPr/>
          <p:nvPr/>
        </p:nvSpPr>
        <p:spPr>
          <a:xfrm>
            <a:off x="11270812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2378043-7512-DF40-8B8B-E7F1B053F6B5}"/>
              </a:ext>
            </a:extLst>
          </p:cNvPr>
          <p:cNvSpPr/>
          <p:nvPr/>
        </p:nvSpPr>
        <p:spPr>
          <a:xfrm>
            <a:off x="11405022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1DAF216-3AE4-7145-95A0-276448D09E37}"/>
              </a:ext>
            </a:extLst>
          </p:cNvPr>
          <p:cNvSpPr/>
          <p:nvPr/>
        </p:nvSpPr>
        <p:spPr>
          <a:xfrm>
            <a:off x="11539233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17EBA1B-F139-1A43-A3C5-EEA701B2060C}"/>
              </a:ext>
            </a:extLst>
          </p:cNvPr>
          <p:cNvSpPr/>
          <p:nvPr/>
        </p:nvSpPr>
        <p:spPr>
          <a:xfrm>
            <a:off x="11676501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FAECA58-DEF5-DB43-8384-283ED63793F5}"/>
              </a:ext>
            </a:extLst>
          </p:cNvPr>
          <p:cNvSpPr/>
          <p:nvPr/>
        </p:nvSpPr>
        <p:spPr>
          <a:xfrm>
            <a:off x="11270812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E55FBBB-B8E3-0446-8907-E668F8E7B6D7}"/>
              </a:ext>
            </a:extLst>
          </p:cNvPr>
          <p:cNvSpPr/>
          <p:nvPr/>
        </p:nvSpPr>
        <p:spPr>
          <a:xfrm>
            <a:off x="11405022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24B884-EE31-A14A-9FCA-4B49C4AAD788}"/>
              </a:ext>
            </a:extLst>
          </p:cNvPr>
          <p:cNvSpPr/>
          <p:nvPr/>
        </p:nvSpPr>
        <p:spPr>
          <a:xfrm>
            <a:off x="11539233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8541191-753A-EE49-A315-C655F5965C6C}"/>
              </a:ext>
            </a:extLst>
          </p:cNvPr>
          <p:cNvSpPr/>
          <p:nvPr/>
        </p:nvSpPr>
        <p:spPr>
          <a:xfrm>
            <a:off x="11676501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32CE71F-FAD2-2F44-8D70-DD2DA916D12D}"/>
              </a:ext>
            </a:extLst>
          </p:cNvPr>
          <p:cNvSpPr/>
          <p:nvPr/>
        </p:nvSpPr>
        <p:spPr>
          <a:xfrm>
            <a:off x="11150403" y="3713143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B64AAA0-68DC-C647-B872-37058A7F9A7F}"/>
              </a:ext>
            </a:extLst>
          </p:cNvPr>
          <p:cNvSpPr/>
          <p:nvPr/>
        </p:nvSpPr>
        <p:spPr>
          <a:xfrm>
            <a:off x="11196483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F57DF040-27E7-A84D-B772-ADCD10A7626A}"/>
              </a:ext>
            </a:extLst>
          </p:cNvPr>
          <p:cNvSpPr/>
          <p:nvPr/>
        </p:nvSpPr>
        <p:spPr>
          <a:xfrm>
            <a:off x="11330693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1FABA36B-5AEB-3D41-91C2-E9B1F1CA4C1F}"/>
              </a:ext>
            </a:extLst>
          </p:cNvPr>
          <p:cNvSpPr/>
          <p:nvPr/>
        </p:nvSpPr>
        <p:spPr>
          <a:xfrm>
            <a:off x="11464904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08063FF-510A-414B-AC11-43E07619D0FD}"/>
              </a:ext>
            </a:extLst>
          </p:cNvPr>
          <p:cNvSpPr/>
          <p:nvPr/>
        </p:nvSpPr>
        <p:spPr>
          <a:xfrm>
            <a:off x="11602172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323FAA0-B2D6-3540-B161-734017E687D8}"/>
              </a:ext>
            </a:extLst>
          </p:cNvPr>
          <p:cNvSpPr/>
          <p:nvPr/>
        </p:nvSpPr>
        <p:spPr>
          <a:xfrm>
            <a:off x="11742780" y="37489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BE10086D-AD3E-B443-BD1A-FBA9D7A23FB2}"/>
              </a:ext>
            </a:extLst>
          </p:cNvPr>
          <p:cNvSpPr/>
          <p:nvPr/>
        </p:nvSpPr>
        <p:spPr>
          <a:xfrm>
            <a:off x="11224110" y="2978899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B7F402D6-422E-EC41-B732-575242AAE55B}"/>
              </a:ext>
            </a:extLst>
          </p:cNvPr>
          <p:cNvSpPr/>
          <p:nvPr/>
        </p:nvSpPr>
        <p:spPr>
          <a:xfrm rot="16200000">
            <a:off x="11362494" y="33286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ight Arrow 275">
            <a:extLst>
              <a:ext uri="{FF2B5EF4-FFF2-40B4-BE49-F238E27FC236}">
                <a16:creationId xmlns:a16="http://schemas.microsoft.com/office/drawing/2014/main" id="{F46C018E-AC35-FE4C-BC94-F5054BF6795B}"/>
              </a:ext>
            </a:extLst>
          </p:cNvPr>
          <p:cNvSpPr/>
          <p:nvPr/>
        </p:nvSpPr>
        <p:spPr>
          <a:xfrm rot="16200000">
            <a:off x="11374245" y="408194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3467" y="403814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467" y="4038144"/>
                <a:ext cx="382222" cy="324470"/>
              </a:xfrm>
              <a:prstGeom prst="rect">
                <a:avLst/>
              </a:prstGeom>
              <a:blipFill>
                <a:blip r:embed="rId27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7451" y="327853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451" y="3278534"/>
                <a:ext cx="382222" cy="324470"/>
              </a:xfrm>
              <a:prstGeom prst="rect">
                <a:avLst/>
              </a:prstGeom>
              <a:blipFill>
                <a:blip r:embed="rId28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7261" y="2460679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61" y="2460679"/>
                <a:ext cx="859325" cy="324470"/>
              </a:xfrm>
              <a:prstGeom prst="rect">
                <a:avLst/>
              </a:prstGeom>
              <a:blipFill>
                <a:blip r:embed="rId29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10898" y="25305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98" y="2530557"/>
                <a:ext cx="859325" cy="324470"/>
              </a:xfrm>
              <a:prstGeom prst="rect">
                <a:avLst/>
              </a:prstGeom>
              <a:blipFill>
                <a:blip r:embed="rId30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4942" y="2525016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942" y="2525016"/>
                <a:ext cx="859325" cy="324470"/>
              </a:xfrm>
              <a:prstGeom prst="rect">
                <a:avLst/>
              </a:prstGeom>
              <a:blipFill>
                <a:blip r:embed="rId31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4304" y="471256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04" y="4712566"/>
                <a:ext cx="254169" cy="324470"/>
              </a:xfrm>
              <a:prstGeom prst="rect">
                <a:avLst/>
              </a:prstGeom>
              <a:blipFill>
                <a:blip r:embed="rId32"/>
                <a:stretch>
                  <a:fillRect r="-8000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80864" y="470624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864" y="4706246"/>
                <a:ext cx="254169" cy="324470"/>
              </a:xfrm>
              <a:prstGeom prst="rect">
                <a:avLst/>
              </a:prstGeom>
              <a:blipFill>
                <a:blip r:embed="rId33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4374" y="4698333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374" y="4698333"/>
                <a:ext cx="254169" cy="324470"/>
              </a:xfrm>
              <a:prstGeom prst="rect">
                <a:avLst/>
              </a:prstGeom>
              <a:blipFill>
                <a:blip r:embed="rId34"/>
                <a:stretch>
                  <a:fillRect r="-8000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58746" y="471256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46" y="4712566"/>
                <a:ext cx="254169" cy="324470"/>
              </a:xfrm>
              <a:prstGeom prst="rect">
                <a:avLst/>
              </a:prstGeom>
              <a:blipFill>
                <a:blip r:embed="rId35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ight Arrow 285">
            <a:extLst>
              <a:ext uri="{FF2B5EF4-FFF2-40B4-BE49-F238E27FC236}">
                <a16:creationId xmlns:a16="http://schemas.microsoft.com/office/drawing/2014/main" id="{2D3B06B3-E101-5F4E-9FED-5E2D2EFD58F2}"/>
              </a:ext>
            </a:extLst>
          </p:cNvPr>
          <p:cNvSpPr/>
          <p:nvPr/>
        </p:nvSpPr>
        <p:spPr>
          <a:xfrm>
            <a:off x="8287742" y="3672879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4771" y="337611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771" y="3376112"/>
                <a:ext cx="382222" cy="324470"/>
              </a:xfrm>
              <a:prstGeom prst="rect">
                <a:avLst/>
              </a:prstGeom>
              <a:blipFill>
                <a:blip r:embed="rId36"/>
                <a:stretch>
                  <a:fillRect l="-6667" r="-3333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ight Arrow 287">
            <a:extLst>
              <a:ext uri="{FF2B5EF4-FFF2-40B4-BE49-F238E27FC236}">
                <a16:creationId xmlns:a16="http://schemas.microsoft.com/office/drawing/2014/main" id="{2C643A61-6A94-4C4C-9E9A-BCD9AAC3D581}"/>
              </a:ext>
            </a:extLst>
          </p:cNvPr>
          <p:cNvSpPr/>
          <p:nvPr/>
        </p:nvSpPr>
        <p:spPr>
          <a:xfrm>
            <a:off x="9485958" y="3699425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2988" y="340265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988" y="3402659"/>
                <a:ext cx="382222" cy="324470"/>
              </a:xfrm>
              <a:prstGeom prst="rect">
                <a:avLst/>
              </a:prstGeom>
              <a:blipFill>
                <a:blip r:embed="rId37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ight Arrow 289">
            <a:extLst>
              <a:ext uri="{FF2B5EF4-FFF2-40B4-BE49-F238E27FC236}">
                <a16:creationId xmlns:a16="http://schemas.microsoft.com/office/drawing/2014/main" id="{517F0BF8-6631-AD43-AF5C-C86FE17C4402}"/>
              </a:ext>
            </a:extLst>
          </p:cNvPr>
          <p:cNvSpPr/>
          <p:nvPr/>
        </p:nvSpPr>
        <p:spPr>
          <a:xfrm>
            <a:off x="10732678" y="3713143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9707" y="34163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707" y="3416377"/>
                <a:ext cx="382222" cy="324470"/>
              </a:xfrm>
              <a:prstGeom prst="rect">
                <a:avLst/>
              </a:prstGeom>
              <a:blipFill>
                <a:blip r:embed="rId37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7647" y="241039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647" y="2410397"/>
                <a:ext cx="254169" cy="324470"/>
              </a:xfrm>
              <a:prstGeom prst="rect">
                <a:avLst/>
              </a:prstGeom>
              <a:blipFill>
                <a:blip r:embed="rId38"/>
                <a:stretch>
                  <a:fillRect r="-80000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1157" y="240248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57" y="2402484"/>
                <a:ext cx="254169" cy="324470"/>
              </a:xfrm>
              <a:prstGeom prst="rect">
                <a:avLst/>
              </a:prstGeom>
              <a:blipFill>
                <a:blip r:embed="rId39"/>
                <a:stretch>
                  <a:fillRect r="-68182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529" y="241671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529" y="2416717"/>
                <a:ext cx="254169" cy="324470"/>
              </a:xfrm>
              <a:prstGeom prst="rect">
                <a:avLst/>
              </a:prstGeom>
              <a:blipFill>
                <a:blip r:embed="rId35"/>
                <a:stretch>
                  <a:fillRect r="-71429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4424" y="2441250"/>
                <a:ext cx="416596" cy="4290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24" y="2441250"/>
                <a:ext cx="416596" cy="429074"/>
              </a:xfrm>
              <a:prstGeom prst="rect">
                <a:avLst/>
              </a:prstGeom>
              <a:blipFill>
                <a:blip r:embed="rId40"/>
                <a:stretch>
                  <a:fillRect r="-88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Slide Number Placeholder 9">
            <a:extLst>
              <a:ext uri="{FF2B5EF4-FFF2-40B4-BE49-F238E27FC236}">
                <a16:creationId xmlns:a16="http://schemas.microsoft.com/office/drawing/2014/main" id="{78ECC67F-DF9F-A042-975B-CEEF061F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01" name="Title 1">
            <a:extLst>
              <a:ext uri="{FF2B5EF4-FFF2-40B4-BE49-F238E27FC236}">
                <a16:creationId xmlns:a16="http://schemas.microsoft.com/office/drawing/2014/main" id="{19CEFA14-215A-8049-9DD1-35338D0293D5}"/>
              </a:ext>
            </a:extLst>
          </p:cNvPr>
          <p:cNvSpPr txBox="1">
            <a:spLocks/>
          </p:cNvSpPr>
          <p:nvPr/>
        </p:nvSpPr>
        <p:spPr>
          <a:xfrm>
            <a:off x="1005620" y="5696662"/>
            <a:ext cx="5082028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Auto-regressive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29BF6FB6-6D3A-534C-8FEE-5CF958B2B02A}"/>
              </a:ext>
            </a:extLst>
          </p:cNvPr>
          <p:cNvSpPr txBox="1">
            <a:spLocks/>
          </p:cNvSpPr>
          <p:nvPr/>
        </p:nvSpPr>
        <p:spPr>
          <a:xfrm>
            <a:off x="7429557" y="5726121"/>
            <a:ext cx="4343664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Non-Auto-regressive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125" r="-312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>
                <a:blip r:embed="rId4"/>
                <a:stretch>
                  <a:fillRect l="-3125" r="-25000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l="-3125" r="-2187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125" r="-312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l="-3226" r="-2580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9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r="-76190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r="-7619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  <a:blipFill>
                <a:blip r:embed="rId13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  <a:blipFill>
                <a:blip r:embed="rId14"/>
                <a:stretch>
                  <a:fillRect l="-3226" r="-32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  <a:blipFill>
                <a:blip r:embed="rId14"/>
                <a:stretch>
                  <a:fillRect l="-3226" r="-32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428993"/>
            <a:ext cx="5082028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Language Modelling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7112231" y="1465452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1-to-1 tagging/classification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9E0EE67-07EE-024D-A142-714D99F1AD7C}"/>
              </a:ext>
            </a:extLst>
          </p:cNvPr>
          <p:cNvSpPr txBox="1">
            <a:spLocks/>
          </p:cNvSpPr>
          <p:nvPr/>
        </p:nvSpPr>
        <p:spPr>
          <a:xfrm>
            <a:off x="6277937" y="4402475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84BEA51C-2637-1F4B-BAAC-C96FDBD8DBDA}"/>
              </a:ext>
            </a:extLst>
          </p:cNvPr>
          <p:cNvSpPr txBox="1">
            <a:spLocks/>
          </p:cNvSpPr>
          <p:nvPr/>
        </p:nvSpPr>
        <p:spPr>
          <a:xfrm>
            <a:off x="6214272" y="3653686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C38F36B5-FD54-1C46-B24A-AE23A77D1553}"/>
              </a:ext>
            </a:extLst>
          </p:cNvPr>
          <p:cNvSpPr txBox="1">
            <a:spLocks/>
          </p:cNvSpPr>
          <p:nvPr/>
        </p:nvSpPr>
        <p:spPr>
          <a:xfrm>
            <a:off x="6265749" y="2921536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2925993F-BAB3-B34B-A567-D2B9157DA86C}"/>
              </a:ext>
            </a:extLst>
          </p:cNvPr>
          <p:cNvSpPr/>
          <p:nvPr/>
        </p:nvSpPr>
        <p:spPr>
          <a:xfrm>
            <a:off x="7529796" y="4425950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A4EB2F-25AB-5945-AB28-8F9A2B210877}"/>
              </a:ext>
            </a:extLst>
          </p:cNvPr>
          <p:cNvSpPr/>
          <p:nvPr/>
        </p:nvSpPr>
        <p:spPr>
          <a:xfrm>
            <a:off x="7586902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4FF56C0-4465-B642-A77C-AE75D1A544FC}"/>
              </a:ext>
            </a:extLst>
          </p:cNvPr>
          <p:cNvSpPr/>
          <p:nvPr/>
        </p:nvSpPr>
        <p:spPr>
          <a:xfrm>
            <a:off x="7721113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3A0A6B9-FE24-CD44-9D8E-AD86CACFFA5F}"/>
              </a:ext>
            </a:extLst>
          </p:cNvPr>
          <p:cNvSpPr/>
          <p:nvPr/>
        </p:nvSpPr>
        <p:spPr>
          <a:xfrm>
            <a:off x="7855323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1A681F-CE54-F74F-AF46-8ACA92F5F039}"/>
              </a:ext>
            </a:extLst>
          </p:cNvPr>
          <p:cNvSpPr/>
          <p:nvPr/>
        </p:nvSpPr>
        <p:spPr>
          <a:xfrm>
            <a:off x="7992591" y="4461614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019AC-936B-414A-A2C9-14434816ECFE}"/>
              </a:ext>
            </a:extLst>
          </p:cNvPr>
          <p:cNvSpPr/>
          <p:nvPr/>
        </p:nvSpPr>
        <p:spPr>
          <a:xfrm>
            <a:off x="7586902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F030A7E-921C-9349-95E4-0E6B42EDA52C}"/>
              </a:ext>
            </a:extLst>
          </p:cNvPr>
          <p:cNvSpPr/>
          <p:nvPr/>
        </p:nvSpPr>
        <p:spPr>
          <a:xfrm>
            <a:off x="7721113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48609-3B94-C440-A0FE-0868547BFF0A}"/>
              </a:ext>
            </a:extLst>
          </p:cNvPr>
          <p:cNvSpPr/>
          <p:nvPr/>
        </p:nvSpPr>
        <p:spPr>
          <a:xfrm>
            <a:off x="7855323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A786DC-D10B-5640-8F6B-B9F5D5AA7B43}"/>
              </a:ext>
            </a:extLst>
          </p:cNvPr>
          <p:cNvSpPr/>
          <p:nvPr/>
        </p:nvSpPr>
        <p:spPr>
          <a:xfrm>
            <a:off x="7992591" y="2975294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8EBF5E0-DCEE-5E4C-AFA3-91A04FE4ED9D}"/>
              </a:ext>
            </a:extLst>
          </p:cNvPr>
          <p:cNvSpPr/>
          <p:nvPr/>
        </p:nvSpPr>
        <p:spPr>
          <a:xfrm>
            <a:off x="7466493" y="3679241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36DC672-0FAA-A541-A3D1-BF1CDD1C9730}"/>
              </a:ext>
            </a:extLst>
          </p:cNvPr>
          <p:cNvSpPr/>
          <p:nvPr/>
        </p:nvSpPr>
        <p:spPr>
          <a:xfrm>
            <a:off x="7512572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C952C03-71DB-1D43-8290-CC39F19F8123}"/>
              </a:ext>
            </a:extLst>
          </p:cNvPr>
          <p:cNvSpPr/>
          <p:nvPr/>
        </p:nvSpPr>
        <p:spPr>
          <a:xfrm>
            <a:off x="7646784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BAB451-804E-A542-BF86-73684F77A895}"/>
              </a:ext>
            </a:extLst>
          </p:cNvPr>
          <p:cNvSpPr/>
          <p:nvPr/>
        </p:nvSpPr>
        <p:spPr>
          <a:xfrm>
            <a:off x="7780994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FCF2B34-3829-D24E-BEB8-E6AD972ADF7F}"/>
              </a:ext>
            </a:extLst>
          </p:cNvPr>
          <p:cNvSpPr/>
          <p:nvPr/>
        </p:nvSpPr>
        <p:spPr>
          <a:xfrm>
            <a:off x="7918262" y="371356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6FF1820-39A5-7740-93DC-1FAAEAF043EF}"/>
              </a:ext>
            </a:extLst>
          </p:cNvPr>
          <p:cNvSpPr/>
          <p:nvPr/>
        </p:nvSpPr>
        <p:spPr>
          <a:xfrm>
            <a:off x="8058870" y="371503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4FA20C1E-80DD-5849-A4F9-A7EA9773F130}"/>
              </a:ext>
            </a:extLst>
          </p:cNvPr>
          <p:cNvSpPr/>
          <p:nvPr/>
        </p:nvSpPr>
        <p:spPr>
          <a:xfrm>
            <a:off x="7540200" y="2944996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25A9CF-3A63-9747-A38E-E5F9365849FA}"/>
              </a:ext>
            </a:extLst>
          </p:cNvPr>
          <p:cNvSpPr/>
          <p:nvPr/>
        </p:nvSpPr>
        <p:spPr>
          <a:xfrm rot="16200000">
            <a:off x="7678585" y="329473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DD32E54E-A6B4-794D-A9CB-1393434CD866}"/>
              </a:ext>
            </a:extLst>
          </p:cNvPr>
          <p:cNvSpPr/>
          <p:nvPr/>
        </p:nvSpPr>
        <p:spPr>
          <a:xfrm rot="16200000">
            <a:off x="7690335" y="40480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57" y="400424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57" y="4004241"/>
                <a:ext cx="382222" cy="324470"/>
              </a:xfrm>
              <a:prstGeom prst="rect">
                <a:avLst/>
              </a:prstGeom>
              <a:blipFill>
                <a:blip r:embed="rId15"/>
                <a:stretch>
                  <a:fillRect l="-3333" r="-3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541" y="324463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541" y="3244631"/>
                <a:ext cx="382222" cy="324470"/>
              </a:xfrm>
              <a:prstGeom prst="rect">
                <a:avLst/>
              </a:prstGeom>
              <a:blipFill>
                <a:blip r:embed="rId16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2075" y="2458672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075" y="2458672"/>
                <a:ext cx="859325" cy="324470"/>
              </a:xfrm>
              <a:prstGeom prst="rect">
                <a:avLst/>
              </a:prstGeom>
              <a:blipFill>
                <a:blip r:embed="rId17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3BE455C8-0EDD-F140-B1A8-1351E3B7F5CA}"/>
              </a:ext>
            </a:extLst>
          </p:cNvPr>
          <p:cNvSpPr/>
          <p:nvPr/>
        </p:nvSpPr>
        <p:spPr>
          <a:xfrm>
            <a:off x="8719482" y="444348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EF2B7C8-186D-DC4D-999E-4A60E2A0F973}"/>
              </a:ext>
            </a:extLst>
          </p:cNvPr>
          <p:cNvSpPr/>
          <p:nvPr/>
        </p:nvSpPr>
        <p:spPr>
          <a:xfrm>
            <a:off x="8776588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3B42A7D-782C-6849-BC0F-2E37A2D77E0A}"/>
              </a:ext>
            </a:extLst>
          </p:cNvPr>
          <p:cNvSpPr/>
          <p:nvPr/>
        </p:nvSpPr>
        <p:spPr>
          <a:xfrm>
            <a:off x="8910799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23944BF-EE22-264E-858C-09037246436C}"/>
              </a:ext>
            </a:extLst>
          </p:cNvPr>
          <p:cNvSpPr/>
          <p:nvPr/>
        </p:nvSpPr>
        <p:spPr>
          <a:xfrm>
            <a:off x="9045010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CF82E10-8C86-9340-9F5F-E56FBD68D27B}"/>
              </a:ext>
            </a:extLst>
          </p:cNvPr>
          <p:cNvSpPr/>
          <p:nvPr/>
        </p:nvSpPr>
        <p:spPr>
          <a:xfrm>
            <a:off x="9182279" y="447915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7D6D784F-80FC-8646-A90D-02EE8B59254E}"/>
              </a:ext>
            </a:extLst>
          </p:cNvPr>
          <p:cNvSpPr/>
          <p:nvPr/>
        </p:nvSpPr>
        <p:spPr>
          <a:xfrm>
            <a:off x="8776588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7AD322D-EF27-554A-A75A-EA5A8657F5BF}"/>
              </a:ext>
            </a:extLst>
          </p:cNvPr>
          <p:cNvSpPr/>
          <p:nvPr/>
        </p:nvSpPr>
        <p:spPr>
          <a:xfrm>
            <a:off x="8910799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1DF0D20-9562-7D44-A840-69DBF0255511}"/>
              </a:ext>
            </a:extLst>
          </p:cNvPr>
          <p:cNvSpPr/>
          <p:nvPr/>
        </p:nvSpPr>
        <p:spPr>
          <a:xfrm>
            <a:off x="9045010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94FE817-13FD-A049-85F9-EB50C1CA4C9C}"/>
              </a:ext>
            </a:extLst>
          </p:cNvPr>
          <p:cNvSpPr/>
          <p:nvPr/>
        </p:nvSpPr>
        <p:spPr>
          <a:xfrm>
            <a:off x="9182279" y="299283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8B077499-9390-0945-950D-EE71D1E21DA5}"/>
              </a:ext>
            </a:extLst>
          </p:cNvPr>
          <p:cNvSpPr/>
          <p:nvPr/>
        </p:nvSpPr>
        <p:spPr>
          <a:xfrm>
            <a:off x="8656179" y="369677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A1BA61B-9DD9-084D-A343-B574B9C98E4D}"/>
              </a:ext>
            </a:extLst>
          </p:cNvPr>
          <p:cNvSpPr/>
          <p:nvPr/>
        </p:nvSpPr>
        <p:spPr>
          <a:xfrm>
            <a:off x="8702259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5B96F-42A1-A34F-A14A-B8B724C58510}"/>
              </a:ext>
            </a:extLst>
          </p:cNvPr>
          <p:cNvSpPr/>
          <p:nvPr/>
        </p:nvSpPr>
        <p:spPr>
          <a:xfrm>
            <a:off x="8836470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5F7523-04B6-E24D-8DE4-EF2F1A43C1B7}"/>
              </a:ext>
            </a:extLst>
          </p:cNvPr>
          <p:cNvSpPr/>
          <p:nvPr/>
        </p:nvSpPr>
        <p:spPr>
          <a:xfrm>
            <a:off x="8970680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6E7A6EE-130A-6A43-8DE0-8B4FBCBE48F5}"/>
              </a:ext>
            </a:extLst>
          </p:cNvPr>
          <p:cNvSpPr/>
          <p:nvPr/>
        </p:nvSpPr>
        <p:spPr>
          <a:xfrm>
            <a:off x="9107948" y="373109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6915235-ADDC-9040-8A7C-A1F13DE5F47C}"/>
              </a:ext>
            </a:extLst>
          </p:cNvPr>
          <p:cNvSpPr/>
          <p:nvPr/>
        </p:nvSpPr>
        <p:spPr>
          <a:xfrm>
            <a:off x="9248556" y="373257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599F4195-0609-5A41-AD9A-FABB8E0D0D0F}"/>
              </a:ext>
            </a:extLst>
          </p:cNvPr>
          <p:cNvSpPr/>
          <p:nvPr/>
        </p:nvSpPr>
        <p:spPr>
          <a:xfrm>
            <a:off x="8729886" y="2962533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7F59BEE7-A343-E242-A074-B17ABA8A1E8A}"/>
              </a:ext>
            </a:extLst>
          </p:cNvPr>
          <p:cNvSpPr/>
          <p:nvPr/>
        </p:nvSpPr>
        <p:spPr>
          <a:xfrm rot="16200000">
            <a:off x="8868271" y="331227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A223A81A-6CE4-6E4A-AC97-D94AC5E75C9C}"/>
              </a:ext>
            </a:extLst>
          </p:cNvPr>
          <p:cNvSpPr/>
          <p:nvPr/>
        </p:nvSpPr>
        <p:spPr>
          <a:xfrm rot="16200000">
            <a:off x="8880021" y="406557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9243" y="402177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43" y="4021778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3227" y="326216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27" y="3262168"/>
                <a:ext cx="382222" cy="324470"/>
              </a:xfrm>
              <a:prstGeom prst="rect">
                <a:avLst/>
              </a:prstGeom>
              <a:blipFill>
                <a:blip r:embed="rId18"/>
                <a:stretch>
                  <a:fillRect l="-6667" r="-666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2E3BF1EA-67E0-B34E-BDE5-A07E4AB3E315}"/>
              </a:ext>
            </a:extLst>
          </p:cNvPr>
          <p:cNvSpPr/>
          <p:nvPr/>
        </p:nvSpPr>
        <p:spPr>
          <a:xfrm>
            <a:off x="9959662" y="445406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16884B-C5E2-EB4E-8A1C-62FD10F61AAA}"/>
              </a:ext>
            </a:extLst>
          </p:cNvPr>
          <p:cNvSpPr/>
          <p:nvPr/>
        </p:nvSpPr>
        <p:spPr>
          <a:xfrm>
            <a:off x="10016768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25E275D-7A4B-8A49-BCC0-0F2384A97DC0}"/>
              </a:ext>
            </a:extLst>
          </p:cNvPr>
          <p:cNvSpPr/>
          <p:nvPr/>
        </p:nvSpPr>
        <p:spPr>
          <a:xfrm>
            <a:off x="10150979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5A487B-7A75-924E-A258-FECB1C47BF07}"/>
              </a:ext>
            </a:extLst>
          </p:cNvPr>
          <p:cNvSpPr/>
          <p:nvPr/>
        </p:nvSpPr>
        <p:spPr>
          <a:xfrm>
            <a:off x="10285189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27B6D3E-1B74-374C-85E2-4206749CC8CD}"/>
              </a:ext>
            </a:extLst>
          </p:cNvPr>
          <p:cNvSpPr/>
          <p:nvPr/>
        </p:nvSpPr>
        <p:spPr>
          <a:xfrm>
            <a:off x="10422457" y="448972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A6284DF-653C-CE40-BC21-6A78464F4BE2}"/>
              </a:ext>
            </a:extLst>
          </p:cNvPr>
          <p:cNvSpPr/>
          <p:nvPr/>
        </p:nvSpPr>
        <p:spPr>
          <a:xfrm>
            <a:off x="10016768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9A60D66-1AA4-C94E-A60C-551D3FF3AC5F}"/>
              </a:ext>
            </a:extLst>
          </p:cNvPr>
          <p:cNvSpPr/>
          <p:nvPr/>
        </p:nvSpPr>
        <p:spPr>
          <a:xfrm>
            <a:off x="10150979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A1ADD4D-B376-D140-AF4C-A4AF5FAD80F0}"/>
              </a:ext>
            </a:extLst>
          </p:cNvPr>
          <p:cNvSpPr/>
          <p:nvPr/>
        </p:nvSpPr>
        <p:spPr>
          <a:xfrm>
            <a:off x="10285189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BD45877-0487-984A-83E6-4B2DBB896DE7}"/>
              </a:ext>
            </a:extLst>
          </p:cNvPr>
          <p:cNvSpPr/>
          <p:nvPr/>
        </p:nvSpPr>
        <p:spPr>
          <a:xfrm>
            <a:off x="10422457" y="3003410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13DD0A9D-89FF-A849-B79E-991ADC35E67A}"/>
              </a:ext>
            </a:extLst>
          </p:cNvPr>
          <p:cNvSpPr/>
          <p:nvPr/>
        </p:nvSpPr>
        <p:spPr>
          <a:xfrm>
            <a:off x="9896358" y="370735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BD30F0-911D-8949-AD1B-1F070FD04228}"/>
              </a:ext>
            </a:extLst>
          </p:cNvPr>
          <p:cNvSpPr/>
          <p:nvPr/>
        </p:nvSpPr>
        <p:spPr>
          <a:xfrm>
            <a:off x="9942438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072D215-3F21-F54D-ABF2-9996D508EAD6}"/>
              </a:ext>
            </a:extLst>
          </p:cNvPr>
          <p:cNvSpPr/>
          <p:nvPr/>
        </p:nvSpPr>
        <p:spPr>
          <a:xfrm>
            <a:off x="10076648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704E03A-8B83-4546-A1FA-679C9CC6D18D}"/>
              </a:ext>
            </a:extLst>
          </p:cNvPr>
          <p:cNvSpPr/>
          <p:nvPr/>
        </p:nvSpPr>
        <p:spPr>
          <a:xfrm>
            <a:off x="10210859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DDE30AD-7A54-7048-A6AC-1C14042AB54D}"/>
              </a:ext>
            </a:extLst>
          </p:cNvPr>
          <p:cNvSpPr/>
          <p:nvPr/>
        </p:nvSpPr>
        <p:spPr>
          <a:xfrm>
            <a:off x="10348127" y="37416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AAECC9-6C98-2E44-81FF-5A01270D4F1D}"/>
              </a:ext>
            </a:extLst>
          </p:cNvPr>
          <p:cNvSpPr/>
          <p:nvPr/>
        </p:nvSpPr>
        <p:spPr>
          <a:xfrm>
            <a:off x="10488735" y="374314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B93C93E7-287A-9240-AEFC-FA77AD150706}"/>
              </a:ext>
            </a:extLst>
          </p:cNvPr>
          <p:cNvSpPr/>
          <p:nvPr/>
        </p:nvSpPr>
        <p:spPr>
          <a:xfrm>
            <a:off x="9970065" y="2973111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EC40E48B-0C9F-BC4D-B06F-CC24679AB70B}"/>
              </a:ext>
            </a:extLst>
          </p:cNvPr>
          <p:cNvSpPr/>
          <p:nvPr/>
        </p:nvSpPr>
        <p:spPr>
          <a:xfrm rot="16200000">
            <a:off x="10108451" y="33228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FD9C04F3-5A7F-084F-97CA-F93DFA90014D}"/>
              </a:ext>
            </a:extLst>
          </p:cNvPr>
          <p:cNvSpPr/>
          <p:nvPr/>
        </p:nvSpPr>
        <p:spPr>
          <a:xfrm rot="16200000">
            <a:off x="10120200" y="407615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9423" y="403235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423" y="4032357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3406" y="327274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406" y="3272746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CB1523A8-F852-8847-9333-D5F6CFCA199A}"/>
              </a:ext>
            </a:extLst>
          </p:cNvPr>
          <p:cNvSpPr/>
          <p:nvPr/>
        </p:nvSpPr>
        <p:spPr>
          <a:xfrm>
            <a:off x="11213706" y="4459853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E608068B-A04E-BC4F-A1AE-459341E49ACA}"/>
              </a:ext>
            </a:extLst>
          </p:cNvPr>
          <p:cNvSpPr/>
          <p:nvPr/>
        </p:nvSpPr>
        <p:spPr>
          <a:xfrm>
            <a:off x="11270812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2378043-7512-DF40-8B8B-E7F1B053F6B5}"/>
              </a:ext>
            </a:extLst>
          </p:cNvPr>
          <p:cNvSpPr/>
          <p:nvPr/>
        </p:nvSpPr>
        <p:spPr>
          <a:xfrm>
            <a:off x="11405022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1DAF216-3AE4-7145-95A0-276448D09E37}"/>
              </a:ext>
            </a:extLst>
          </p:cNvPr>
          <p:cNvSpPr/>
          <p:nvPr/>
        </p:nvSpPr>
        <p:spPr>
          <a:xfrm>
            <a:off x="11539233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17EBA1B-F139-1A43-A3C5-EEA701B2060C}"/>
              </a:ext>
            </a:extLst>
          </p:cNvPr>
          <p:cNvSpPr/>
          <p:nvPr/>
        </p:nvSpPr>
        <p:spPr>
          <a:xfrm>
            <a:off x="11676501" y="449551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FAECA58-DEF5-DB43-8384-283ED63793F5}"/>
              </a:ext>
            </a:extLst>
          </p:cNvPr>
          <p:cNvSpPr/>
          <p:nvPr/>
        </p:nvSpPr>
        <p:spPr>
          <a:xfrm>
            <a:off x="11270812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E55FBBB-B8E3-0446-8907-E668F8E7B6D7}"/>
              </a:ext>
            </a:extLst>
          </p:cNvPr>
          <p:cNvSpPr/>
          <p:nvPr/>
        </p:nvSpPr>
        <p:spPr>
          <a:xfrm>
            <a:off x="11405022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24B884-EE31-A14A-9FCA-4B49C4AAD788}"/>
              </a:ext>
            </a:extLst>
          </p:cNvPr>
          <p:cNvSpPr/>
          <p:nvPr/>
        </p:nvSpPr>
        <p:spPr>
          <a:xfrm>
            <a:off x="11539233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8541191-753A-EE49-A315-C655F5965C6C}"/>
              </a:ext>
            </a:extLst>
          </p:cNvPr>
          <p:cNvSpPr/>
          <p:nvPr/>
        </p:nvSpPr>
        <p:spPr>
          <a:xfrm>
            <a:off x="11676501" y="3009197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32CE71F-FAD2-2F44-8D70-DD2DA916D12D}"/>
              </a:ext>
            </a:extLst>
          </p:cNvPr>
          <p:cNvSpPr/>
          <p:nvPr/>
        </p:nvSpPr>
        <p:spPr>
          <a:xfrm>
            <a:off x="11150403" y="3713143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B64AAA0-68DC-C647-B872-37058A7F9A7F}"/>
              </a:ext>
            </a:extLst>
          </p:cNvPr>
          <p:cNvSpPr/>
          <p:nvPr/>
        </p:nvSpPr>
        <p:spPr>
          <a:xfrm>
            <a:off x="11196483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F57DF040-27E7-A84D-B772-ADCD10A7626A}"/>
              </a:ext>
            </a:extLst>
          </p:cNvPr>
          <p:cNvSpPr/>
          <p:nvPr/>
        </p:nvSpPr>
        <p:spPr>
          <a:xfrm>
            <a:off x="11330693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1FABA36B-5AEB-3D41-91C2-E9B1F1CA4C1F}"/>
              </a:ext>
            </a:extLst>
          </p:cNvPr>
          <p:cNvSpPr/>
          <p:nvPr/>
        </p:nvSpPr>
        <p:spPr>
          <a:xfrm>
            <a:off x="11464904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08063FF-510A-414B-AC11-43E07619D0FD}"/>
              </a:ext>
            </a:extLst>
          </p:cNvPr>
          <p:cNvSpPr/>
          <p:nvPr/>
        </p:nvSpPr>
        <p:spPr>
          <a:xfrm>
            <a:off x="11602172" y="374746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323FAA0-B2D6-3540-B161-734017E687D8}"/>
              </a:ext>
            </a:extLst>
          </p:cNvPr>
          <p:cNvSpPr/>
          <p:nvPr/>
        </p:nvSpPr>
        <p:spPr>
          <a:xfrm>
            <a:off x="11742780" y="37489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BE10086D-AD3E-B443-BD1A-FBA9D7A23FB2}"/>
              </a:ext>
            </a:extLst>
          </p:cNvPr>
          <p:cNvSpPr/>
          <p:nvPr/>
        </p:nvSpPr>
        <p:spPr>
          <a:xfrm>
            <a:off x="11224110" y="2978899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B7F402D6-422E-EC41-B732-575242AAE55B}"/>
              </a:ext>
            </a:extLst>
          </p:cNvPr>
          <p:cNvSpPr/>
          <p:nvPr/>
        </p:nvSpPr>
        <p:spPr>
          <a:xfrm rot="16200000">
            <a:off x="11362494" y="33286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ight Arrow 275">
            <a:extLst>
              <a:ext uri="{FF2B5EF4-FFF2-40B4-BE49-F238E27FC236}">
                <a16:creationId xmlns:a16="http://schemas.microsoft.com/office/drawing/2014/main" id="{F46C018E-AC35-FE4C-BC94-F5054BF6795B}"/>
              </a:ext>
            </a:extLst>
          </p:cNvPr>
          <p:cNvSpPr/>
          <p:nvPr/>
        </p:nvSpPr>
        <p:spPr>
          <a:xfrm rot="16200000">
            <a:off x="11374245" y="408194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3467" y="403814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467" y="4038144"/>
                <a:ext cx="382222" cy="324470"/>
              </a:xfrm>
              <a:prstGeom prst="rect">
                <a:avLst/>
              </a:prstGeom>
              <a:blipFill>
                <a:blip r:embed="rId19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7451" y="327853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451" y="3278534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7261" y="2460679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61" y="2460679"/>
                <a:ext cx="859325" cy="324470"/>
              </a:xfrm>
              <a:prstGeom prst="rect">
                <a:avLst/>
              </a:prstGeom>
              <a:blipFill>
                <a:blip r:embed="rId20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10898" y="25305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98" y="2530557"/>
                <a:ext cx="859325" cy="324470"/>
              </a:xfrm>
              <a:prstGeom prst="rect">
                <a:avLst/>
              </a:prstGeom>
              <a:blipFill>
                <a:blip r:embed="rId21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4942" y="2525016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942" y="2525016"/>
                <a:ext cx="859325" cy="324470"/>
              </a:xfrm>
              <a:prstGeom prst="rect">
                <a:avLst/>
              </a:prstGeom>
              <a:blipFill>
                <a:blip r:embed="rId22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4304" y="471256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04" y="4712566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r="-8000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80864" y="470624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864" y="4706246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4374" y="4698333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374" y="4698333"/>
                <a:ext cx="254169" cy="324470"/>
              </a:xfrm>
              <a:prstGeom prst="rect">
                <a:avLst/>
              </a:prstGeom>
              <a:blipFill>
                <a:blip r:embed="rId25"/>
                <a:stretch>
                  <a:fillRect r="-8000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58746" y="4712566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46" y="4712566"/>
                <a:ext cx="254169" cy="324470"/>
              </a:xfrm>
              <a:prstGeom prst="rect">
                <a:avLst/>
              </a:prstGeom>
              <a:blipFill>
                <a:blip r:embed="rId26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ight Arrow 285">
            <a:extLst>
              <a:ext uri="{FF2B5EF4-FFF2-40B4-BE49-F238E27FC236}">
                <a16:creationId xmlns:a16="http://schemas.microsoft.com/office/drawing/2014/main" id="{2D3B06B3-E101-5F4E-9FED-5E2D2EFD58F2}"/>
              </a:ext>
            </a:extLst>
          </p:cNvPr>
          <p:cNvSpPr/>
          <p:nvPr/>
        </p:nvSpPr>
        <p:spPr>
          <a:xfrm>
            <a:off x="8287742" y="3672879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4771" y="337611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771" y="3376112"/>
                <a:ext cx="382222" cy="324470"/>
              </a:xfrm>
              <a:prstGeom prst="rect">
                <a:avLst/>
              </a:prstGeom>
              <a:blipFill>
                <a:blip r:embed="rId27"/>
                <a:stretch>
                  <a:fillRect l="-6667" r="-3333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ight Arrow 287">
            <a:extLst>
              <a:ext uri="{FF2B5EF4-FFF2-40B4-BE49-F238E27FC236}">
                <a16:creationId xmlns:a16="http://schemas.microsoft.com/office/drawing/2014/main" id="{2C643A61-6A94-4C4C-9E9A-BCD9AAC3D581}"/>
              </a:ext>
            </a:extLst>
          </p:cNvPr>
          <p:cNvSpPr/>
          <p:nvPr/>
        </p:nvSpPr>
        <p:spPr>
          <a:xfrm>
            <a:off x="9485958" y="3699425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2988" y="340265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988" y="3402659"/>
                <a:ext cx="382222" cy="324470"/>
              </a:xfrm>
              <a:prstGeom prst="rect">
                <a:avLst/>
              </a:prstGeom>
              <a:blipFill>
                <a:blip r:embed="rId13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ight Arrow 289">
            <a:extLst>
              <a:ext uri="{FF2B5EF4-FFF2-40B4-BE49-F238E27FC236}">
                <a16:creationId xmlns:a16="http://schemas.microsoft.com/office/drawing/2014/main" id="{517F0BF8-6631-AD43-AF5C-C86FE17C4402}"/>
              </a:ext>
            </a:extLst>
          </p:cNvPr>
          <p:cNvSpPr/>
          <p:nvPr/>
        </p:nvSpPr>
        <p:spPr>
          <a:xfrm>
            <a:off x="10732678" y="3713143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9707" y="34163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707" y="3416377"/>
                <a:ext cx="382222" cy="324470"/>
              </a:xfrm>
              <a:prstGeom prst="rect">
                <a:avLst/>
              </a:prstGeom>
              <a:blipFill>
                <a:blip r:embed="rId13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7647" y="241039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647" y="2410397"/>
                <a:ext cx="254169" cy="324470"/>
              </a:xfrm>
              <a:prstGeom prst="rect">
                <a:avLst/>
              </a:prstGeom>
              <a:blipFill>
                <a:blip r:embed="rId28"/>
                <a:stretch>
                  <a:fillRect r="-80000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1157" y="240248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57" y="2402484"/>
                <a:ext cx="254169" cy="324470"/>
              </a:xfrm>
              <a:prstGeom prst="rect">
                <a:avLst/>
              </a:prstGeom>
              <a:blipFill>
                <a:blip r:embed="rId29"/>
                <a:stretch>
                  <a:fillRect r="-68182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529" y="241671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529" y="2416717"/>
                <a:ext cx="254169" cy="324470"/>
              </a:xfrm>
              <a:prstGeom prst="rect">
                <a:avLst/>
              </a:prstGeom>
              <a:blipFill>
                <a:blip r:embed="rId26"/>
                <a:stretch>
                  <a:fillRect r="-71429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4424" y="2441250"/>
                <a:ext cx="416596" cy="4290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24" y="2441250"/>
                <a:ext cx="416596" cy="429074"/>
              </a:xfrm>
              <a:prstGeom prst="rect">
                <a:avLst/>
              </a:prstGeom>
              <a:blipFill>
                <a:blip r:embed="rId30"/>
                <a:stretch>
                  <a:fillRect r="-88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Slide Number Placeholder 9">
            <a:extLst>
              <a:ext uri="{FF2B5EF4-FFF2-40B4-BE49-F238E27FC236}">
                <a16:creationId xmlns:a16="http://schemas.microsoft.com/office/drawing/2014/main" id="{78ECC67F-DF9F-A042-975B-CEEF061F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01" name="Title 1">
            <a:extLst>
              <a:ext uri="{FF2B5EF4-FFF2-40B4-BE49-F238E27FC236}">
                <a16:creationId xmlns:a16="http://schemas.microsoft.com/office/drawing/2014/main" id="{19CEFA14-215A-8049-9DD1-35338D0293D5}"/>
              </a:ext>
            </a:extLst>
          </p:cNvPr>
          <p:cNvSpPr txBox="1">
            <a:spLocks/>
          </p:cNvSpPr>
          <p:nvPr/>
        </p:nvSpPr>
        <p:spPr>
          <a:xfrm>
            <a:off x="1005620" y="5696662"/>
            <a:ext cx="5082028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Auto-regressive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29BF6FB6-6D3A-534C-8FEE-5CF958B2B02A}"/>
              </a:ext>
            </a:extLst>
          </p:cNvPr>
          <p:cNvSpPr txBox="1">
            <a:spLocks/>
          </p:cNvSpPr>
          <p:nvPr/>
        </p:nvSpPr>
        <p:spPr>
          <a:xfrm>
            <a:off x="7429557" y="5726121"/>
            <a:ext cx="4343664" cy="573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Non-Auto-regressive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1B42763E-38A8-4642-B1D2-FB54BD95CC64}"/>
              </a:ext>
            </a:extLst>
          </p:cNvPr>
          <p:cNvSpPr/>
          <p:nvPr/>
        </p:nvSpPr>
        <p:spPr>
          <a:xfrm>
            <a:off x="212512" y="2133600"/>
            <a:ext cx="11745841" cy="35783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ular Callout 12">
            <a:extLst>
              <a:ext uri="{FF2B5EF4-FFF2-40B4-BE49-F238E27FC236}">
                <a16:creationId xmlns:a16="http://schemas.microsoft.com/office/drawing/2014/main" id="{FBCE7E50-31CA-984E-9CDF-52209EBA6ECD}"/>
              </a:ext>
            </a:extLst>
          </p:cNvPr>
          <p:cNvSpPr/>
          <p:nvPr/>
        </p:nvSpPr>
        <p:spPr>
          <a:xfrm>
            <a:off x="3787178" y="2458672"/>
            <a:ext cx="6551259" cy="3062255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04" name="Title 1">
            <a:extLst>
              <a:ext uri="{FF2B5EF4-FFF2-40B4-BE49-F238E27FC236}">
                <a16:creationId xmlns:a16="http://schemas.microsoft.com/office/drawing/2014/main" id="{28E5655A-71B7-DC4F-97DC-AAFF83B8CE56}"/>
              </a:ext>
            </a:extLst>
          </p:cNvPr>
          <p:cNvSpPr txBox="1">
            <a:spLocks/>
          </p:cNvSpPr>
          <p:nvPr/>
        </p:nvSpPr>
        <p:spPr>
          <a:xfrm>
            <a:off x="4266348" y="2786247"/>
            <a:ext cx="5981498" cy="124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If it’s </a:t>
            </a:r>
            <a:r>
              <a:rPr lang="en-US" sz="2400" dirty="0">
                <a:solidFill>
                  <a:srgbClr val="C00000"/>
                </a:solidFill>
              </a:rPr>
              <a:t>regressive or not</a:t>
            </a:r>
            <a:r>
              <a:rPr lang="en-US" sz="2400" dirty="0"/>
              <a:t> depends on if each </a:t>
            </a:r>
            <a:r>
              <a:rPr lang="en-US" sz="2400" u="sng" dirty="0"/>
              <a:t>output</a:t>
            </a:r>
            <a:r>
              <a:rPr lang="en-US" sz="2400" dirty="0"/>
              <a:t> is fed back in as the next </a:t>
            </a:r>
            <a:r>
              <a:rPr lang="en-US" sz="2400" u="sng" dirty="0"/>
              <a:t>input</a:t>
            </a:r>
            <a:r>
              <a:rPr lang="en-US" sz="2400" dirty="0"/>
              <a:t>.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3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3941733" y="1326545"/>
            <a:ext cx="4838565" cy="781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Many-to-1 classification</a:t>
            </a:r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6913981" y="2283519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6ED1E6A-5575-1743-8AFD-673F212EE219}"/>
              </a:ext>
            </a:extLst>
          </p:cNvPr>
          <p:cNvSpPr txBox="1">
            <a:spLocks/>
          </p:cNvSpPr>
          <p:nvPr/>
        </p:nvSpPr>
        <p:spPr>
          <a:xfrm>
            <a:off x="2435629" y="4415122"/>
            <a:ext cx="1649810" cy="351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52E833FE-52F3-3C4C-AAB0-DF7F2E5383B8}"/>
              </a:ext>
            </a:extLst>
          </p:cNvPr>
          <p:cNvSpPr txBox="1">
            <a:spLocks/>
          </p:cNvSpPr>
          <p:nvPr/>
        </p:nvSpPr>
        <p:spPr>
          <a:xfrm>
            <a:off x="2527302" y="3666333"/>
            <a:ext cx="1607364" cy="365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F068A0B0-974B-1E4D-9C78-A92BFF8B4340}"/>
              </a:ext>
            </a:extLst>
          </p:cNvPr>
          <p:cNvSpPr txBox="1">
            <a:spLocks/>
          </p:cNvSpPr>
          <p:nvPr/>
        </p:nvSpPr>
        <p:spPr>
          <a:xfrm>
            <a:off x="2527301" y="2934184"/>
            <a:ext cx="1649810" cy="35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D37BFD3-65FB-2444-98D1-5816594A3E3E}"/>
              </a:ext>
            </a:extLst>
          </p:cNvPr>
          <p:cNvSpPr/>
          <p:nvPr/>
        </p:nvSpPr>
        <p:spPr>
          <a:xfrm>
            <a:off x="4503004" y="443859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E5D9789-623A-894F-BFBE-9137B277D649}"/>
              </a:ext>
            </a:extLst>
          </p:cNvPr>
          <p:cNvSpPr/>
          <p:nvPr/>
        </p:nvSpPr>
        <p:spPr>
          <a:xfrm>
            <a:off x="4560110" y="447426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A7C3B53-7F0E-2D4B-95AD-20891C7BD59A}"/>
              </a:ext>
            </a:extLst>
          </p:cNvPr>
          <p:cNvSpPr/>
          <p:nvPr/>
        </p:nvSpPr>
        <p:spPr>
          <a:xfrm>
            <a:off x="4694321" y="447426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A39531-C734-BE44-8AD1-0DE84059CDCB}"/>
              </a:ext>
            </a:extLst>
          </p:cNvPr>
          <p:cNvSpPr/>
          <p:nvPr/>
        </p:nvSpPr>
        <p:spPr>
          <a:xfrm>
            <a:off x="4828531" y="447426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331B755-5505-B64F-A687-9415D56A551F}"/>
              </a:ext>
            </a:extLst>
          </p:cNvPr>
          <p:cNvSpPr/>
          <p:nvPr/>
        </p:nvSpPr>
        <p:spPr>
          <a:xfrm>
            <a:off x="4965799" y="447426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CA08CBE1-9572-454E-A421-0DC2F53BFC16}"/>
              </a:ext>
            </a:extLst>
          </p:cNvPr>
          <p:cNvSpPr/>
          <p:nvPr/>
        </p:nvSpPr>
        <p:spPr>
          <a:xfrm>
            <a:off x="4439701" y="369188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1C5B7AC-2CFC-D647-A00D-E5BBAFB7DBA9}"/>
              </a:ext>
            </a:extLst>
          </p:cNvPr>
          <p:cNvSpPr/>
          <p:nvPr/>
        </p:nvSpPr>
        <p:spPr>
          <a:xfrm>
            <a:off x="4485780" y="372621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F05557B-83B6-DD42-92BE-981356C75085}"/>
              </a:ext>
            </a:extLst>
          </p:cNvPr>
          <p:cNvSpPr/>
          <p:nvPr/>
        </p:nvSpPr>
        <p:spPr>
          <a:xfrm>
            <a:off x="4619992" y="372621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6138CC-0686-2F48-8BAD-2D4F37D55F97}"/>
              </a:ext>
            </a:extLst>
          </p:cNvPr>
          <p:cNvSpPr/>
          <p:nvPr/>
        </p:nvSpPr>
        <p:spPr>
          <a:xfrm>
            <a:off x="4754202" y="372621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ABDF913-49ED-B944-BAEF-345BD785287B}"/>
              </a:ext>
            </a:extLst>
          </p:cNvPr>
          <p:cNvSpPr/>
          <p:nvPr/>
        </p:nvSpPr>
        <p:spPr>
          <a:xfrm>
            <a:off x="4891470" y="372621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A6E6DE1-480A-1C4A-AB1D-44CEB53EC43D}"/>
              </a:ext>
            </a:extLst>
          </p:cNvPr>
          <p:cNvSpPr/>
          <p:nvPr/>
        </p:nvSpPr>
        <p:spPr>
          <a:xfrm>
            <a:off x="5032078" y="372768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7C3D8FA4-EFA5-4144-B38C-BE0D47AA17F6}"/>
              </a:ext>
            </a:extLst>
          </p:cNvPr>
          <p:cNvSpPr/>
          <p:nvPr/>
        </p:nvSpPr>
        <p:spPr>
          <a:xfrm rot="16200000">
            <a:off x="4651793" y="330738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65EAE29E-4E3B-4345-A928-F8CED4908637}"/>
              </a:ext>
            </a:extLst>
          </p:cNvPr>
          <p:cNvSpPr/>
          <p:nvPr/>
        </p:nvSpPr>
        <p:spPr>
          <a:xfrm rot="16200000">
            <a:off x="4663543" y="406068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1B2DD89D-C4A5-0448-9D9B-D7BFA786EB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2765" y="401688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1B2DD89D-C4A5-0448-9D9B-D7BFA786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765" y="4016889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l="-3226" r="-2580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E0AB4B32-E183-7042-BF3D-60FD33917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6749" y="325727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E0AB4B32-E183-7042-BF3D-60FD3391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749" y="3257279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94F4F1D-5C28-8B41-9A01-1F887D4EEC76}"/>
              </a:ext>
            </a:extLst>
          </p:cNvPr>
          <p:cNvSpPr/>
          <p:nvPr/>
        </p:nvSpPr>
        <p:spPr>
          <a:xfrm>
            <a:off x="5692690" y="445613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F20D3B3-CB5A-5F4E-9957-C2FF5A09926A}"/>
              </a:ext>
            </a:extLst>
          </p:cNvPr>
          <p:cNvSpPr/>
          <p:nvPr/>
        </p:nvSpPr>
        <p:spPr>
          <a:xfrm>
            <a:off x="5749796" y="449179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D53636E-726B-D841-811B-0C0FEF3E2DC0}"/>
              </a:ext>
            </a:extLst>
          </p:cNvPr>
          <p:cNvSpPr/>
          <p:nvPr/>
        </p:nvSpPr>
        <p:spPr>
          <a:xfrm>
            <a:off x="5884007" y="449179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98C6A7D-9C50-4F4D-8D31-EBE5625934FB}"/>
              </a:ext>
            </a:extLst>
          </p:cNvPr>
          <p:cNvSpPr/>
          <p:nvPr/>
        </p:nvSpPr>
        <p:spPr>
          <a:xfrm>
            <a:off x="6018218" y="449179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BA87C5-1903-F648-BBDD-233A81E6E03B}"/>
              </a:ext>
            </a:extLst>
          </p:cNvPr>
          <p:cNvSpPr/>
          <p:nvPr/>
        </p:nvSpPr>
        <p:spPr>
          <a:xfrm>
            <a:off x="6155487" y="4491799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CB434C0-6EAD-1642-8041-5F87CDB171E5}"/>
              </a:ext>
            </a:extLst>
          </p:cNvPr>
          <p:cNvSpPr/>
          <p:nvPr/>
        </p:nvSpPr>
        <p:spPr>
          <a:xfrm>
            <a:off x="5629387" y="370942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D8B54DA-226C-784B-9D46-5F5A68A18E1E}"/>
              </a:ext>
            </a:extLst>
          </p:cNvPr>
          <p:cNvSpPr/>
          <p:nvPr/>
        </p:nvSpPr>
        <p:spPr>
          <a:xfrm>
            <a:off x="5675467" y="37437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C874DF7-5C73-354C-8294-68E69EFB4F30}"/>
              </a:ext>
            </a:extLst>
          </p:cNvPr>
          <p:cNvSpPr/>
          <p:nvPr/>
        </p:nvSpPr>
        <p:spPr>
          <a:xfrm>
            <a:off x="5809678" y="37437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2D75DA2-07D5-CA41-B352-8F998FE3A359}"/>
              </a:ext>
            </a:extLst>
          </p:cNvPr>
          <p:cNvSpPr/>
          <p:nvPr/>
        </p:nvSpPr>
        <p:spPr>
          <a:xfrm>
            <a:off x="5943888" y="37437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3D8BA81-FA73-3C40-BBEB-18B3DAF110E0}"/>
              </a:ext>
            </a:extLst>
          </p:cNvPr>
          <p:cNvSpPr/>
          <p:nvPr/>
        </p:nvSpPr>
        <p:spPr>
          <a:xfrm>
            <a:off x="6081156" y="37437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752B150-56FC-594C-A30E-1C0E581E83D0}"/>
              </a:ext>
            </a:extLst>
          </p:cNvPr>
          <p:cNvSpPr/>
          <p:nvPr/>
        </p:nvSpPr>
        <p:spPr>
          <a:xfrm>
            <a:off x="6221764" y="37452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15ED830C-D7E1-B540-9922-1995AE138340}"/>
              </a:ext>
            </a:extLst>
          </p:cNvPr>
          <p:cNvSpPr/>
          <p:nvPr/>
        </p:nvSpPr>
        <p:spPr>
          <a:xfrm rot="16200000">
            <a:off x="5841479" y="332492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F205D91-A2BE-C942-810D-CD2B0D9B84D8}"/>
              </a:ext>
            </a:extLst>
          </p:cNvPr>
          <p:cNvSpPr/>
          <p:nvPr/>
        </p:nvSpPr>
        <p:spPr>
          <a:xfrm rot="16200000">
            <a:off x="5853229" y="407822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A932CC80-A328-CA4A-A19F-532F6EA268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2451" y="403442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A932CC80-A328-CA4A-A19F-532F6EA2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451" y="4034426"/>
                <a:ext cx="382222" cy="324470"/>
              </a:xfrm>
              <a:prstGeom prst="rect">
                <a:avLst/>
              </a:prstGeom>
              <a:blipFill>
                <a:blip r:embed="rId4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2C9F1A03-BAA3-CB46-AB7A-B0C668715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6435" y="327481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2C9F1A03-BAA3-CB46-AB7A-B0C66871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435" y="3274816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ECB2172-015C-CC46-BB8B-D8A12795A193}"/>
              </a:ext>
            </a:extLst>
          </p:cNvPr>
          <p:cNvSpPr/>
          <p:nvPr/>
        </p:nvSpPr>
        <p:spPr>
          <a:xfrm>
            <a:off x="6932870" y="446671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A059E965-FFF6-AF44-8933-D47826F7B655}"/>
              </a:ext>
            </a:extLst>
          </p:cNvPr>
          <p:cNvSpPr/>
          <p:nvPr/>
        </p:nvSpPr>
        <p:spPr>
          <a:xfrm>
            <a:off x="6989976" y="450237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51AFCD1-48DB-964A-BF7C-ADF6AEBA44C1}"/>
              </a:ext>
            </a:extLst>
          </p:cNvPr>
          <p:cNvSpPr/>
          <p:nvPr/>
        </p:nvSpPr>
        <p:spPr>
          <a:xfrm>
            <a:off x="7124187" y="450237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04BFD07-BBED-4144-B529-706573A05AAA}"/>
              </a:ext>
            </a:extLst>
          </p:cNvPr>
          <p:cNvSpPr/>
          <p:nvPr/>
        </p:nvSpPr>
        <p:spPr>
          <a:xfrm>
            <a:off x="7258397" y="450237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00C2717-56E0-F64A-8415-528AC2FFCE6A}"/>
              </a:ext>
            </a:extLst>
          </p:cNvPr>
          <p:cNvSpPr/>
          <p:nvPr/>
        </p:nvSpPr>
        <p:spPr>
          <a:xfrm>
            <a:off x="7395665" y="4502377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3B9F3C17-51D8-1242-8A13-93F899B5D30A}"/>
              </a:ext>
            </a:extLst>
          </p:cNvPr>
          <p:cNvSpPr/>
          <p:nvPr/>
        </p:nvSpPr>
        <p:spPr>
          <a:xfrm>
            <a:off x="6869566" y="3720005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6B58DBF9-F14F-6844-AA6E-414CCF71E63E}"/>
              </a:ext>
            </a:extLst>
          </p:cNvPr>
          <p:cNvSpPr/>
          <p:nvPr/>
        </p:nvSpPr>
        <p:spPr>
          <a:xfrm>
            <a:off x="6915646" y="375432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6CC8D9A-151E-104A-965D-C8BF39C27288}"/>
              </a:ext>
            </a:extLst>
          </p:cNvPr>
          <p:cNvSpPr/>
          <p:nvPr/>
        </p:nvSpPr>
        <p:spPr>
          <a:xfrm>
            <a:off x="7049856" y="375432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286719-6809-CF4C-9B2E-2C10064BF3BB}"/>
              </a:ext>
            </a:extLst>
          </p:cNvPr>
          <p:cNvSpPr/>
          <p:nvPr/>
        </p:nvSpPr>
        <p:spPr>
          <a:xfrm>
            <a:off x="7184067" y="375432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A76D1BD-DDCD-D246-B115-58F961F1E0D5}"/>
              </a:ext>
            </a:extLst>
          </p:cNvPr>
          <p:cNvSpPr/>
          <p:nvPr/>
        </p:nvSpPr>
        <p:spPr>
          <a:xfrm>
            <a:off x="7321335" y="375432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DDCE58A-3AB9-DA4E-B011-DCC45FF6BDD0}"/>
              </a:ext>
            </a:extLst>
          </p:cNvPr>
          <p:cNvSpPr/>
          <p:nvPr/>
        </p:nvSpPr>
        <p:spPr>
          <a:xfrm>
            <a:off x="7461943" y="375579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9A66D07F-82EF-9C48-80AA-67246C91B0AC}"/>
              </a:ext>
            </a:extLst>
          </p:cNvPr>
          <p:cNvSpPr/>
          <p:nvPr/>
        </p:nvSpPr>
        <p:spPr>
          <a:xfrm rot="16200000">
            <a:off x="7081659" y="333550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21200ABD-CC10-F64C-B79D-D7EA5300F954}"/>
              </a:ext>
            </a:extLst>
          </p:cNvPr>
          <p:cNvSpPr/>
          <p:nvPr/>
        </p:nvSpPr>
        <p:spPr>
          <a:xfrm rot="16200000">
            <a:off x="7093408" y="408880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1AEEF88D-EA57-A240-A794-5A09A5F45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31" y="404500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1AEEF88D-EA57-A240-A794-5A09A5F4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31" y="4045005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l="-3226" r="-2258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Content Placeholder 2">
                <a:extLst>
                  <a:ext uri="{FF2B5EF4-FFF2-40B4-BE49-F238E27FC236}">
                    <a16:creationId xmlns:a16="http://schemas.microsoft.com/office/drawing/2014/main" id="{68906398-6E6D-5848-B4EB-CFC31F28FA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6614" y="328539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0" name="Content Placeholder 2">
                <a:extLst>
                  <a:ext uri="{FF2B5EF4-FFF2-40B4-BE49-F238E27FC236}">
                    <a16:creationId xmlns:a16="http://schemas.microsoft.com/office/drawing/2014/main" id="{68906398-6E6D-5848-B4EB-CFC31F28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14" y="3285394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9AEE1825-C055-7346-892B-0FF0F8E8F26D}"/>
              </a:ext>
            </a:extLst>
          </p:cNvPr>
          <p:cNvSpPr/>
          <p:nvPr/>
        </p:nvSpPr>
        <p:spPr>
          <a:xfrm>
            <a:off x="8186914" y="447250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4AF2FFD-642A-004F-8FBB-42622B6CE913}"/>
              </a:ext>
            </a:extLst>
          </p:cNvPr>
          <p:cNvSpPr/>
          <p:nvPr/>
        </p:nvSpPr>
        <p:spPr>
          <a:xfrm>
            <a:off x="8244020" y="450816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88149BB-FE12-E742-9C59-E3B4AE20E0FE}"/>
              </a:ext>
            </a:extLst>
          </p:cNvPr>
          <p:cNvSpPr/>
          <p:nvPr/>
        </p:nvSpPr>
        <p:spPr>
          <a:xfrm>
            <a:off x="8378230" y="450816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3085B5D0-D9DA-834A-ACFE-A433E36CB989}"/>
              </a:ext>
            </a:extLst>
          </p:cNvPr>
          <p:cNvSpPr/>
          <p:nvPr/>
        </p:nvSpPr>
        <p:spPr>
          <a:xfrm>
            <a:off x="8512441" y="450816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EE873D1-55AD-2B44-A539-54BA5EE09ED6}"/>
              </a:ext>
            </a:extLst>
          </p:cNvPr>
          <p:cNvSpPr/>
          <p:nvPr/>
        </p:nvSpPr>
        <p:spPr>
          <a:xfrm>
            <a:off x="8649709" y="450816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7220D50-40BE-1347-ABA6-1E554895086E}"/>
              </a:ext>
            </a:extLst>
          </p:cNvPr>
          <p:cNvSpPr/>
          <p:nvPr/>
        </p:nvSpPr>
        <p:spPr>
          <a:xfrm>
            <a:off x="8244020" y="302184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25E0D3E-CB5A-F745-A277-7BF63940EDBE}"/>
              </a:ext>
            </a:extLst>
          </p:cNvPr>
          <p:cNvSpPr/>
          <p:nvPr/>
        </p:nvSpPr>
        <p:spPr>
          <a:xfrm>
            <a:off x="8378230" y="302184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40199BC-7367-7446-9972-4CC9AC735922}"/>
              </a:ext>
            </a:extLst>
          </p:cNvPr>
          <p:cNvSpPr/>
          <p:nvPr/>
        </p:nvSpPr>
        <p:spPr>
          <a:xfrm>
            <a:off x="8512441" y="302184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CBF7A39-13C1-4F49-93F9-8A380C0FB81C}"/>
              </a:ext>
            </a:extLst>
          </p:cNvPr>
          <p:cNvSpPr/>
          <p:nvPr/>
        </p:nvSpPr>
        <p:spPr>
          <a:xfrm>
            <a:off x="8649709" y="302184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ECC1DED3-6549-D94E-8CBE-B1D927F4394A}"/>
              </a:ext>
            </a:extLst>
          </p:cNvPr>
          <p:cNvSpPr/>
          <p:nvPr/>
        </p:nvSpPr>
        <p:spPr>
          <a:xfrm>
            <a:off x="8123611" y="3725791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0E39EBF-4129-A44E-82A4-A0927070B5AD}"/>
              </a:ext>
            </a:extLst>
          </p:cNvPr>
          <p:cNvSpPr/>
          <p:nvPr/>
        </p:nvSpPr>
        <p:spPr>
          <a:xfrm>
            <a:off x="8169691" y="376011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DD6F5B9-67E4-404B-9967-1D6D1BF347CB}"/>
              </a:ext>
            </a:extLst>
          </p:cNvPr>
          <p:cNvSpPr/>
          <p:nvPr/>
        </p:nvSpPr>
        <p:spPr>
          <a:xfrm>
            <a:off x="8303901" y="376011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0A8DC5D5-F48E-B94D-8199-4518C28DF38B}"/>
              </a:ext>
            </a:extLst>
          </p:cNvPr>
          <p:cNvSpPr/>
          <p:nvPr/>
        </p:nvSpPr>
        <p:spPr>
          <a:xfrm>
            <a:off x="8438112" y="376011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3B0DA69-5B18-C54E-BDEA-D58CAF7DBE41}"/>
              </a:ext>
            </a:extLst>
          </p:cNvPr>
          <p:cNvSpPr/>
          <p:nvPr/>
        </p:nvSpPr>
        <p:spPr>
          <a:xfrm>
            <a:off x="8575380" y="376011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9A9D3F4-8278-FB42-B0E9-C45B60CE1B98}"/>
              </a:ext>
            </a:extLst>
          </p:cNvPr>
          <p:cNvSpPr/>
          <p:nvPr/>
        </p:nvSpPr>
        <p:spPr>
          <a:xfrm>
            <a:off x="8715988" y="376158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A0B4FA85-362D-2448-BD85-FCBBDF544275}"/>
              </a:ext>
            </a:extLst>
          </p:cNvPr>
          <p:cNvSpPr/>
          <p:nvPr/>
        </p:nvSpPr>
        <p:spPr>
          <a:xfrm>
            <a:off x="8197318" y="299154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ight Arrow 210">
            <a:extLst>
              <a:ext uri="{FF2B5EF4-FFF2-40B4-BE49-F238E27FC236}">
                <a16:creationId xmlns:a16="http://schemas.microsoft.com/office/drawing/2014/main" id="{02B00693-6C44-3741-AE52-327750C9FD5C}"/>
              </a:ext>
            </a:extLst>
          </p:cNvPr>
          <p:cNvSpPr/>
          <p:nvPr/>
        </p:nvSpPr>
        <p:spPr>
          <a:xfrm rot="16200000">
            <a:off x="8335702" y="334128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ight Arrow 211">
            <a:extLst>
              <a:ext uri="{FF2B5EF4-FFF2-40B4-BE49-F238E27FC236}">
                <a16:creationId xmlns:a16="http://schemas.microsoft.com/office/drawing/2014/main" id="{BFBADDED-61EB-AE40-A7B4-18297CFCC833}"/>
              </a:ext>
            </a:extLst>
          </p:cNvPr>
          <p:cNvSpPr/>
          <p:nvPr/>
        </p:nvSpPr>
        <p:spPr>
          <a:xfrm rot="16200000">
            <a:off x="8347453" y="409458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4AE919F9-A5B3-EF46-B9D7-199323C7B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6675" y="405079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4AE919F9-A5B3-EF46-B9D7-199323C7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5" y="4050792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l="-3226" r="-2580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D4EEFB27-6A70-3047-973A-08E0CC1EF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0659" y="32911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D4EEFB27-6A70-3047-973A-08E0CC1EF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659" y="3291182"/>
                <a:ext cx="382222" cy="324470"/>
              </a:xfrm>
              <a:prstGeom prst="rect">
                <a:avLst/>
              </a:prstGeom>
              <a:blipFill>
                <a:blip r:embed="rId9"/>
                <a:stretch>
                  <a:fillRect r="-62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997FC16A-1BE7-6349-9867-1D0AC12E1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8150" y="2537664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997FC16A-1BE7-6349-9867-1D0AC12E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150" y="2537664"/>
                <a:ext cx="859325" cy="324470"/>
              </a:xfrm>
              <a:prstGeom prst="rect">
                <a:avLst/>
              </a:prstGeom>
              <a:blipFill>
                <a:blip r:embed="rId10"/>
                <a:stretch>
                  <a:fillRect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392BE404-2426-F043-A95F-51556A39E8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7512" y="472521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392BE404-2426-F043-A95F-51556A39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512" y="4725214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Content Placeholder 2">
                <a:extLst>
                  <a:ext uri="{FF2B5EF4-FFF2-40B4-BE49-F238E27FC236}">
                    <a16:creationId xmlns:a16="http://schemas.microsoft.com/office/drawing/2014/main" id="{BE364215-5B2A-ED48-A9A7-21F3FA38E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4072" y="471889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9" name="Content Placeholder 2">
                <a:extLst>
                  <a:ext uri="{FF2B5EF4-FFF2-40B4-BE49-F238E27FC236}">
                    <a16:creationId xmlns:a16="http://schemas.microsoft.com/office/drawing/2014/main" id="{BE364215-5B2A-ED48-A9A7-21F3FA38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072" y="4718894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r="-7619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Content Placeholder 2">
                <a:extLst>
                  <a:ext uri="{FF2B5EF4-FFF2-40B4-BE49-F238E27FC236}">
                    <a16:creationId xmlns:a16="http://schemas.microsoft.com/office/drawing/2014/main" id="{DA69C2FF-D0E0-754D-A3B9-AC164B748A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7582" y="47109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0" name="Content Placeholder 2">
                <a:extLst>
                  <a:ext uri="{FF2B5EF4-FFF2-40B4-BE49-F238E27FC236}">
                    <a16:creationId xmlns:a16="http://schemas.microsoft.com/office/drawing/2014/main" id="{DA69C2FF-D0E0-754D-A3B9-AC164B74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582" y="4710981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r="-7619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Content Placeholder 2">
                <a:extLst>
                  <a:ext uri="{FF2B5EF4-FFF2-40B4-BE49-F238E27FC236}">
                    <a16:creationId xmlns:a16="http://schemas.microsoft.com/office/drawing/2014/main" id="{ED1A6C34-5F4C-1F49-9EF1-432694904E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1954" y="472521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1" name="Content Placeholder 2">
                <a:extLst>
                  <a:ext uri="{FF2B5EF4-FFF2-40B4-BE49-F238E27FC236}">
                    <a16:creationId xmlns:a16="http://schemas.microsoft.com/office/drawing/2014/main" id="{ED1A6C34-5F4C-1F49-9EF1-432694904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54" y="4725214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r="-76190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ight Arrow 221">
            <a:extLst>
              <a:ext uri="{FF2B5EF4-FFF2-40B4-BE49-F238E27FC236}">
                <a16:creationId xmlns:a16="http://schemas.microsoft.com/office/drawing/2014/main" id="{EA94728A-8BBC-7B4B-9B76-9016E40C3C17}"/>
              </a:ext>
            </a:extLst>
          </p:cNvPr>
          <p:cNvSpPr/>
          <p:nvPr/>
        </p:nvSpPr>
        <p:spPr>
          <a:xfrm>
            <a:off x="5260950" y="3685527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6047773B-AEAE-D14A-A801-357A16F0FD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979" y="338876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6047773B-AEAE-D14A-A801-357A16F0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79" y="3388760"/>
                <a:ext cx="382222" cy="324470"/>
              </a:xfrm>
              <a:prstGeom prst="rect">
                <a:avLst/>
              </a:prstGeom>
              <a:blipFill>
                <a:blip r:embed="rId15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ight Arrow 223">
            <a:extLst>
              <a:ext uri="{FF2B5EF4-FFF2-40B4-BE49-F238E27FC236}">
                <a16:creationId xmlns:a16="http://schemas.microsoft.com/office/drawing/2014/main" id="{DFD81BCD-6EB4-784F-AFB7-8F14A9C1F231}"/>
              </a:ext>
            </a:extLst>
          </p:cNvPr>
          <p:cNvSpPr/>
          <p:nvPr/>
        </p:nvSpPr>
        <p:spPr>
          <a:xfrm>
            <a:off x="6459166" y="3712073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5883541A-A7AB-7746-AD83-BA9EEC67B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6196" y="341530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5883541A-A7AB-7746-AD83-BA9EEC67B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196" y="3415307"/>
                <a:ext cx="382222" cy="324470"/>
              </a:xfrm>
              <a:prstGeom prst="rect">
                <a:avLst/>
              </a:prstGeom>
              <a:blipFill>
                <a:blip r:embed="rId16"/>
                <a:stretch>
                  <a:fillRect l="-6667" r="-3333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ight Arrow 225">
            <a:extLst>
              <a:ext uri="{FF2B5EF4-FFF2-40B4-BE49-F238E27FC236}">
                <a16:creationId xmlns:a16="http://schemas.microsoft.com/office/drawing/2014/main" id="{061DCE8C-EA23-1740-871D-A71560F0D516}"/>
              </a:ext>
            </a:extLst>
          </p:cNvPr>
          <p:cNvSpPr/>
          <p:nvPr/>
        </p:nvSpPr>
        <p:spPr>
          <a:xfrm>
            <a:off x="7705886" y="3725791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Content Placeholder 2">
                <a:extLst>
                  <a:ext uri="{FF2B5EF4-FFF2-40B4-BE49-F238E27FC236}">
                    <a16:creationId xmlns:a16="http://schemas.microsoft.com/office/drawing/2014/main" id="{4E1009A7-348A-EF42-A5C3-AA75885A34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2915" y="342902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7" name="Content Placeholder 2">
                <a:extLst>
                  <a:ext uri="{FF2B5EF4-FFF2-40B4-BE49-F238E27FC236}">
                    <a16:creationId xmlns:a16="http://schemas.microsoft.com/office/drawing/2014/main" id="{4E1009A7-348A-EF42-A5C3-AA75885A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915" y="3429025"/>
                <a:ext cx="382222" cy="324470"/>
              </a:xfrm>
              <a:prstGeom prst="rect">
                <a:avLst/>
              </a:prstGeom>
              <a:blipFill>
                <a:blip r:embed="rId17"/>
                <a:stretch>
                  <a:fillRect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Slide Number Placeholder 9">
            <a:extLst>
              <a:ext uri="{FF2B5EF4-FFF2-40B4-BE49-F238E27FC236}">
                <a16:creationId xmlns:a16="http://schemas.microsoft.com/office/drawing/2014/main" id="{F4BA3862-F684-4B40-8CEF-33F6511D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C3D65536-CE3F-F34E-B6FF-9F03478CDA5D}"/>
              </a:ext>
            </a:extLst>
          </p:cNvPr>
          <p:cNvSpPr txBox="1">
            <a:spLocks/>
          </p:cNvSpPr>
          <p:nvPr/>
        </p:nvSpPr>
        <p:spPr>
          <a:xfrm>
            <a:off x="8997475" y="344977"/>
            <a:ext cx="2991364" cy="1150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solidFill>
                  <a:srgbClr val="002060"/>
                </a:solidFill>
              </a:rPr>
              <a:t>Regression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Binary classification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7A94E-3191-454E-9D5B-651F988B897F}"/>
              </a:ext>
            </a:extLst>
          </p:cNvPr>
          <p:cNvSpPr/>
          <p:nvPr/>
        </p:nvSpPr>
        <p:spPr>
          <a:xfrm>
            <a:off x="3035299" y="78248"/>
            <a:ext cx="9061697" cy="6701503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40EEF-B88C-554B-B25D-830CE2C9CCC3}"/>
              </a:ext>
            </a:extLst>
          </p:cNvPr>
          <p:cNvSpPr/>
          <p:nvPr/>
        </p:nvSpPr>
        <p:spPr>
          <a:xfrm>
            <a:off x="78542" y="78248"/>
            <a:ext cx="12018455" cy="6708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14:cNvPr>
              <p14:cNvContentPartPr/>
              <p14:nvPr/>
            </p14:nvContentPartPr>
            <p14:xfrm>
              <a:off x="3355364" y="-10545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724" y="-106352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0422687-B514-5445-A489-8BAA68C6060E}"/>
              </a:ext>
            </a:extLst>
          </p:cNvPr>
          <p:cNvSpPr/>
          <p:nvPr/>
        </p:nvSpPr>
        <p:spPr>
          <a:xfrm>
            <a:off x="7157782" y="1016000"/>
            <a:ext cx="4691318" cy="14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latin typeface="Avenir Book" panose="02000503020000020003" pitchFamily="2" charset="0"/>
              </a:rPr>
              <a:t>ScHoolboy</a:t>
            </a:r>
            <a:r>
              <a:rPr lang="en-US" sz="3600" b="1" dirty="0">
                <a:latin typeface="Avenir Book" panose="02000503020000020003" pitchFamily="2" charset="0"/>
              </a:rPr>
              <a:t> Q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Avenir Book" panose="02000503020000020003" pitchFamily="2" charset="0"/>
              </a:rPr>
              <a:t>[seq2seq] + Attention </a:t>
            </a:r>
            <a:r>
              <a:rPr lang="en-US" sz="2400" dirty="0">
                <a:latin typeface="Avenir Book" panose="02000503020000020003" pitchFamily="2" charset="0"/>
              </a:rPr>
              <a:t>(2019)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5AEB8-E3BD-6342-A839-53863BBB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3" y="71694"/>
            <a:ext cx="6708058" cy="67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3840786" y="983693"/>
            <a:ext cx="4838565" cy="781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Many-to-1 classification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6ED1E6A-5575-1743-8AFD-673F212EE219}"/>
              </a:ext>
            </a:extLst>
          </p:cNvPr>
          <p:cNvSpPr txBox="1">
            <a:spLocks/>
          </p:cNvSpPr>
          <p:nvPr/>
        </p:nvSpPr>
        <p:spPr>
          <a:xfrm>
            <a:off x="1533963" y="4558728"/>
            <a:ext cx="1649810" cy="351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52E833FE-52F3-3C4C-AAB0-DF7F2E5383B8}"/>
              </a:ext>
            </a:extLst>
          </p:cNvPr>
          <p:cNvSpPr txBox="1">
            <a:spLocks/>
          </p:cNvSpPr>
          <p:nvPr/>
        </p:nvSpPr>
        <p:spPr>
          <a:xfrm>
            <a:off x="1625636" y="3809939"/>
            <a:ext cx="1607364" cy="365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F068A0B0-974B-1E4D-9C78-A92BFF8B4340}"/>
              </a:ext>
            </a:extLst>
          </p:cNvPr>
          <p:cNvSpPr txBox="1">
            <a:spLocks/>
          </p:cNvSpPr>
          <p:nvPr/>
        </p:nvSpPr>
        <p:spPr>
          <a:xfrm>
            <a:off x="1625635" y="3077790"/>
            <a:ext cx="1649810" cy="35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9AC58E6-7B0B-D74A-89F7-0DF43679DA69}"/>
              </a:ext>
            </a:extLst>
          </p:cNvPr>
          <p:cNvSpPr/>
          <p:nvPr/>
        </p:nvSpPr>
        <p:spPr>
          <a:xfrm>
            <a:off x="3850666" y="477342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B36EF-49FF-5644-9962-474D26D027D5}"/>
              </a:ext>
            </a:extLst>
          </p:cNvPr>
          <p:cNvSpPr/>
          <p:nvPr/>
        </p:nvSpPr>
        <p:spPr>
          <a:xfrm>
            <a:off x="3907772" y="480908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2EA0D2F-A246-4946-935F-E8ECE69EF70A}"/>
              </a:ext>
            </a:extLst>
          </p:cNvPr>
          <p:cNvSpPr/>
          <p:nvPr/>
        </p:nvSpPr>
        <p:spPr>
          <a:xfrm>
            <a:off x="4041983" y="480908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A9C821E-2874-2D40-9A74-547D69A69C31}"/>
              </a:ext>
            </a:extLst>
          </p:cNvPr>
          <p:cNvSpPr/>
          <p:nvPr/>
        </p:nvSpPr>
        <p:spPr>
          <a:xfrm>
            <a:off x="4176193" y="480908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1D4E130-3049-9C46-BCD1-C4443DAFDAB2}"/>
              </a:ext>
            </a:extLst>
          </p:cNvPr>
          <p:cNvSpPr/>
          <p:nvPr/>
        </p:nvSpPr>
        <p:spPr>
          <a:xfrm>
            <a:off x="4313461" y="480908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F093C7D-0C4A-8347-A9C3-B57D8B8E92CF}"/>
              </a:ext>
            </a:extLst>
          </p:cNvPr>
          <p:cNvSpPr/>
          <p:nvPr/>
        </p:nvSpPr>
        <p:spPr>
          <a:xfrm>
            <a:off x="3787363" y="4026715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09643C7-8A6B-9B4C-8644-6EF52743592A}"/>
              </a:ext>
            </a:extLst>
          </p:cNvPr>
          <p:cNvSpPr/>
          <p:nvPr/>
        </p:nvSpPr>
        <p:spPr>
          <a:xfrm>
            <a:off x="3833442" y="40610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E78FD8-9ED6-E244-8640-1AD15ABAA05E}"/>
              </a:ext>
            </a:extLst>
          </p:cNvPr>
          <p:cNvSpPr/>
          <p:nvPr/>
        </p:nvSpPr>
        <p:spPr>
          <a:xfrm>
            <a:off x="3967654" y="40610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7C7F173-4D46-7244-B7BA-39EB75999EF4}"/>
              </a:ext>
            </a:extLst>
          </p:cNvPr>
          <p:cNvSpPr/>
          <p:nvPr/>
        </p:nvSpPr>
        <p:spPr>
          <a:xfrm>
            <a:off x="4101864" y="40610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2AF37-9FB6-3343-A576-0140607C559E}"/>
              </a:ext>
            </a:extLst>
          </p:cNvPr>
          <p:cNvSpPr/>
          <p:nvPr/>
        </p:nvSpPr>
        <p:spPr>
          <a:xfrm>
            <a:off x="4239132" y="406103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85851F-50CC-FD44-B3B0-A97BDFBA67A7}"/>
              </a:ext>
            </a:extLst>
          </p:cNvPr>
          <p:cNvSpPr/>
          <p:nvPr/>
        </p:nvSpPr>
        <p:spPr>
          <a:xfrm>
            <a:off x="4379740" y="406250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831C6B3-F34B-2A41-A432-3B0422182C43}"/>
              </a:ext>
            </a:extLst>
          </p:cNvPr>
          <p:cNvSpPr/>
          <p:nvPr/>
        </p:nvSpPr>
        <p:spPr>
          <a:xfrm rot="16200000">
            <a:off x="3999455" y="364221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F12A848B-DBC5-0844-AA25-0A9337F72274}"/>
              </a:ext>
            </a:extLst>
          </p:cNvPr>
          <p:cNvSpPr/>
          <p:nvPr/>
        </p:nvSpPr>
        <p:spPr>
          <a:xfrm rot="16200000">
            <a:off x="4011205" y="439551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C3934794-29C8-104F-9F3C-1FE35F342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0427" y="435171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C3934794-29C8-104F-9F3C-1FE35F34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7" y="4351715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431E0BE9-3C53-DD41-B350-77CEB667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4411" y="359210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431E0BE9-3C53-DD41-B350-77CEB667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11" y="3592105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8873CD2A-B3BF-094F-80C3-C1B24CDFF322}"/>
              </a:ext>
            </a:extLst>
          </p:cNvPr>
          <p:cNvSpPr/>
          <p:nvPr/>
        </p:nvSpPr>
        <p:spPr>
          <a:xfrm>
            <a:off x="5040352" y="479096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B8CC2CD-914A-404E-9414-4717CF09648A}"/>
              </a:ext>
            </a:extLst>
          </p:cNvPr>
          <p:cNvSpPr/>
          <p:nvPr/>
        </p:nvSpPr>
        <p:spPr>
          <a:xfrm>
            <a:off x="5097458" y="482662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433896E-0F6C-A94D-859B-A98F3D551429}"/>
              </a:ext>
            </a:extLst>
          </p:cNvPr>
          <p:cNvSpPr/>
          <p:nvPr/>
        </p:nvSpPr>
        <p:spPr>
          <a:xfrm>
            <a:off x="5231669" y="482662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0293CB2-6027-8643-AE71-EEAAE6DD33EE}"/>
              </a:ext>
            </a:extLst>
          </p:cNvPr>
          <p:cNvSpPr/>
          <p:nvPr/>
        </p:nvSpPr>
        <p:spPr>
          <a:xfrm>
            <a:off x="5365880" y="482662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E2AE779-8F14-EA41-A484-AA4B0AE23FD7}"/>
              </a:ext>
            </a:extLst>
          </p:cNvPr>
          <p:cNvSpPr/>
          <p:nvPr/>
        </p:nvSpPr>
        <p:spPr>
          <a:xfrm>
            <a:off x="5503149" y="482662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1C1AEFB2-87AE-564E-A3F1-74198C86BAF7}"/>
              </a:ext>
            </a:extLst>
          </p:cNvPr>
          <p:cNvSpPr/>
          <p:nvPr/>
        </p:nvSpPr>
        <p:spPr>
          <a:xfrm>
            <a:off x="4977049" y="404425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E05928B-8C68-8F41-B7F5-82E4761FC73C}"/>
              </a:ext>
            </a:extLst>
          </p:cNvPr>
          <p:cNvSpPr/>
          <p:nvPr/>
        </p:nvSpPr>
        <p:spPr>
          <a:xfrm>
            <a:off x="5023129" y="407857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E0F1120-1E8D-A041-BD04-C73682BDD23C}"/>
              </a:ext>
            </a:extLst>
          </p:cNvPr>
          <p:cNvSpPr/>
          <p:nvPr/>
        </p:nvSpPr>
        <p:spPr>
          <a:xfrm>
            <a:off x="5157340" y="407857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BDB033A-64AF-714B-A445-4EE727959E50}"/>
              </a:ext>
            </a:extLst>
          </p:cNvPr>
          <p:cNvSpPr/>
          <p:nvPr/>
        </p:nvSpPr>
        <p:spPr>
          <a:xfrm>
            <a:off x="5291550" y="407857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67A1137-20C0-8448-9548-0A73FCE25542}"/>
              </a:ext>
            </a:extLst>
          </p:cNvPr>
          <p:cNvSpPr/>
          <p:nvPr/>
        </p:nvSpPr>
        <p:spPr>
          <a:xfrm>
            <a:off x="5428818" y="407857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8DE8FA7-EEA4-2144-A494-783DBE6835B0}"/>
              </a:ext>
            </a:extLst>
          </p:cNvPr>
          <p:cNvSpPr/>
          <p:nvPr/>
        </p:nvSpPr>
        <p:spPr>
          <a:xfrm>
            <a:off x="5569426" y="408004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7ACD4BDC-127E-374F-AB04-C2F55F23DE69}"/>
              </a:ext>
            </a:extLst>
          </p:cNvPr>
          <p:cNvSpPr/>
          <p:nvPr/>
        </p:nvSpPr>
        <p:spPr>
          <a:xfrm rot="16200000">
            <a:off x="5189141" y="365974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D9E31AB1-3903-284D-A2D4-B83E1E692E16}"/>
              </a:ext>
            </a:extLst>
          </p:cNvPr>
          <p:cNvSpPr/>
          <p:nvPr/>
        </p:nvSpPr>
        <p:spPr>
          <a:xfrm rot="16200000">
            <a:off x="5200891" y="441304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79804D94-C259-D74F-AD86-B1A6873A3B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0113" y="436925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79804D94-C259-D74F-AD86-B1A6873A3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13" y="4369252"/>
                <a:ext cx="382222" cy="324470"/>
              </a:xfrm>
              <a:prstGeom prst="rect">
                <a:avLst/>
              </a:prstGeom>
              <a:blipFill>
                <a:blip r:embed="rId4"/>
                <a:stretch>
                  <a:fillRect l="-3125" r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97657E98-8741-3645-93F3-8062DC09B0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4097" y="360964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97657E98-8741-3645-93F3-8062DC09B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97" y="3609642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A56B3431-D616-E54A-A856-91A56B42EADE}"/>
              </a:ext>
            </a:extLst>
          </p:cNvPr>
          <p:cNvSpPr/>
          <p:nvPr/>
        </p:nvSpPr>
        <p:spPr>
          <a:xfrm>
            <a:off x="6280532" y="4801540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82F789-9AFA-C44E-BD4F-83B06919BFEA}"/>
              </a:ext>
            </a:extLst>
          </p:cNvPr>
          <p:cNvSpPr/>
          <p:nvPr/>
        </p:nvSpPr>
        <p:spPr>
          <a:xfrm>
            <a:off x="6337638" y="483720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479A6B5-3412-AB44-8A08-22445AAE439A}"/>
              </a:ext>
            </a:extLst>
          </p:cNvPr>
          <p:cNvSpPr/>
          <p:nvPr/>
        </p:nvSpPr>
        <p:spPr>
          <a:xfrm>
            <a:off x="6471849" y="483720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70D26AC-7976-7E4A-9A36-07522903D20F}"/>
              </a:ext>
            </a:extLst>
          </p:cNvPr>
          <p:cNvSpPr/>
          <p:nvPr/>
        </p:nvSpPr>
        <p:spPr>
          <a:xfrm>
            <a:off x="6606059" y="483720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512E285-9666-2B4F-A581-CC391E3269C7}"/>
              </a:ext>
            </a:extLst>
          </p:cNvPr>
          <p:cNvSpPr/>
          <p:nvPr/>
        </p:nvSpPr>
        <p:spPr>
          <a:xfrm>
            <a:off x="6743327" y="483720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F53DB764-32AC-E84A-AE51-F87DA7A0A75D}"/>
              </a:ext>
            </a:extLst>
          </p:cNvPr>
          <p:cNvSpPr/>
          <p:nvPr/>
        </p:nvSpPr>
        <p:spPr>
          <a:xfrm>
            <a:off x="6217228" y="4054831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954AE191-4B25-874C-96C6-012E31355B3A}"/>
              </a:ext>
            </a:extLst>
          </p:cNvPr>
          <p:cNvSpPr/>
          <p:nvPr/>
        </p:nvSpPr>
        <p:spPr>
          <a:xfrm>
            <a:off x="6263308" y="408915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0A50A1DA-C47A-5A4D-BD5D-C013D0388E52}"/>
              </a:ext>
            </a:extLst>
          </p:cNvPr>
          <p:cNvSpPr/>
          <p:nvPr/>
        </p:nvSpPr>
        <p:spPr>
          <a:xfrm>
            <a:off x="6397518" y="408915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952F77-842E-6F46-9688-BAAE99CE9D21}"/>
              </a:ext>
            </a:extLst>
          </p:cNvPr>
          <p:cNvSpPr/>
          <p:nvPr/>
        </p:nvSpPr>
        <p:spPr>
          <a:xfrm>
            <a:off x="6531729" y="408915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270FCCC-B144-8941-8BEC-6860AD5A99AA}"/>
              </a:ext>
            </a:extLst>
          </p:cNvPr>
          <p:cNvSpPr/>
          <p:nvPr/>
        </p:nvSpPr>
        <p:spPr>
          <a:xfrm>
            <a:off x="6668997" y="408915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52AF87D1-0D21-7441-B103-69D3BFB4D28C}"/>
              </a:ext>
            </a:extLst>
          </p:cNvPr>
          <p:cNvSpPr/>
          <p:nvPr/>
        </p:nvSpPr>
        <p:spPr>
          <a:xfrm>
            <a:off x="6809605" y="409062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ight Arrow 186">
            <a:extLst>
              <a:ext uri="{FF2B5EF4-FFF2-40B4-BE49-F238E27FC236}">
                <a16:creationId xmlns:a16="http://schemas.microsoft.com/office/drawing/2014/main" id="{78B5B155-F4D0-154B-A56D-6B7E4A4F4232}"/>
              </a:ext>
            </a:extLst>
          </p:cNvPr>
          <p:cNvSpPr/>
          <p:nvPr/>
        </p:nvSpPr>
        <p:spPr>
          <a:xfrm rot="16200000">
            <a:off x="6429321" y="367032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D4C112DB-AAED-0C4E-A667-1B6C15BE7B43}"/>
              </a:ext>
            </a:extLst>
          </p:cNvPr>
          <p:cNvSpPr/>
          <p:nvPr/>
        </p:nvSpPr>
        <p:spPr>
          <a:xfrm rot="16200000">
            <a:off x="6441070" y="442362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DCBC8A0E-918D-144C-84EB-4605A36AF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293" y="437983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DCBC8A0E-918D-144C-84EB-4605A36A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293" y="4379831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6E7FC97D-3E45-5044-93D5-1FA5D4FA0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4276" y="362022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6E7FC97D-3E45-5044-93D5-1FA5D4FA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276" y="3620220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226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84DDCC66-D9B2-DF43-BE0B-601755A17264}"/>
              </a:ext>
            </a:extLst>
          </p:cNvPr>
          <p:cNvSpPr/>
          <p:nvPr/>
        </p:nvSpPr>
        <p:spPr>
          <a:xfrm>
            <a:off x="7534576" y="480732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9D191284-A875-C642-8455-55A5C6652E23}"/>
              </a:ext>
            </a:extLst>
          </p:cNvPr>
          <p:cNvSpPr/>
          <p:nvPr/>
        </p:nvSpPr>
        <p:spPr>
          <a:xfrm>
            <a:off x="7591682" y="484299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9C81B078-BC92-9844-B298-B8D4C51A9AD2}"/>
              </a:ext>
            </a:extLst>
          </p:cNvPr>
          <p:cNvSpPr/>
          <p:nvPr/>
        </p:nvSpPr>
        <p:spPr>
          <a:xfrm>
            <a:off x="7725892" y="484299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749B514-10CA-D947-879B-EC33168D3AFE}"/>
              </a:ext>
            </a:extLst>
          </p:cNvPr>
          <p:cNvSpPr/>
          <p:nvPr/>
        </p:nvSpPr>
        <p:spPr>
          <a:xfrm>
            <a:off x="7860103" y="484299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FC5A1042-5563-F546-BC1A-C43D5FD76A94}"/>
              </a:ext>
            </a:extLst>
          </p:cNvPr>
          <p:cNvSpPr/>
          <p:nvPr/>
        </p:nvSpPr>
        <p:spPr>
          <a:xfrm>
            <a:off x="7997371" y="484299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146D33E9-9667-2043-BB35-D778BDDA0224}"/>
              </a:ext>
            </a:extLst>
          </p:cNvPr>
          <p:cNvSpPr/>
          <p:nvPr/>
        </p:nvSpPr>
        <p:spPr>
          <a:xfrm>
            <a:off x="7471273" y="406061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4901353-EC56-F348-A512-6253F87F89A0}"/>
              </a:ext>
            </a:extLst>
          </p:cNvPr>
          <p:cNvSpPr/>
          <p:nvPr/>
        </p:nvSpPr>
        <p:spPr>
          <a:xfrm>
            <a:off x="7517353" y="409493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B0738A8-7EAA-D340-9CBA-70FB7CBD9501}"/>
              </a:ext>
            </a:extLst>
          </p:cNvPr>
          <p:cNvSpPr/>
          <p:nvPr/>
        </p:nvSpPr>
        <p:spPr>
          <a:xfrm>
            <a:off x="7651563" y="409493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455D788D-D9EA-084E-A45A-6CFB6EFDBA2A}"/>
              </a:ext>
            </a:extLst>
          </p:cNvPr>
          <p:cNvSpPr/>
          <p:nvPr/>
        </p:nvSpPr>
        <p:spPr>
          <a:xfrm>
            <a:off x="7785774" y="409493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7FDD285-E835-5242-A723-C2D1ED7FD352}"/>
              </a:ext>
            </a:extLst>
          </p:cNvPr>
          <p:cNvSpPr/>
          <p:nvPr/>
        </p:nvSpPr>
        <p:spPr>
          <a:xfrm>
            <a:off x="7923042" y="409493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CF231D6-DF54-5F42-ABE1-2B1DD2D02456}"/>
              </a:ext>
            </a:extLst>
          </p:cNvPr>
          <p:cNvSpPr/>
          <p:nvPr/>
        </p:nvSpPr>
        <p:spPr>
          <a:xfrm>
            <a:off x="8063650" y="409641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230DA8FF-464A-1940-A3B8-C0DCD08C3D0A}"/>
              </a:ext>
            </a:extLst>
          </p:cNvPr>
          <p:cNvSpPr/>
          <p:nvPr/>
        </p:nvSpPr>
        <p:spPr>
          <a:xfrm rot="16200000">
            <a:off x="7683364" y="367611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5B80FF12-B343-AA4B-A139-5B8246FAAFBB}"/>
              </a:ext>
            </a:extLst>
          </p:cNvPr>
          <p:cNvSpPr/>
          <p:nvPr/>
        </p:nvSpPr>
        <p:spPr>
          <a:xfrm rot="16200000">
            <a:off x="7695115" y="44294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D51F8531-BB86-5045-82A7-CD3D87304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337" y="438561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D51F8531-BB86-5045-82A7-CD3D87304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37" y="4385618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l="-3226" r="-2580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D0C8294C-5F09-1742-AB04-7D5748E89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8321" y="362600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D0C8294C-5F09-1742-AB04-7D5748E8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321" y="3626008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6452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Content Placeholder 2">
                <a:extLst>
                  <a:ext uri="{FF2B5EF4-FFF2-40B4-BE49-F238E27FC236}">
                    <a16:creationId xmlns:a16="http://schemas.microsoft.com/office/drawing/2014/main" id="{FE015F58-590E-894A-BB7D-65568CECB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174" y="5060040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5" name="Content Placeholder 2">
                <a:extLst>
                  <a:ext uri="{FF2B5EF4-FFF2-40B4-BE49-F238E27FC236}">
                    <a16:creationId xmlns:a16="http://schemas.microsoft.com/office/drawing/2014/main" id="{FE015F58-590E-894A-BB7D-65568CEC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74" y="5060040"/>
                <a:ext cx="254169" cy="324470"/>
              </a:xfrm>
              <a:prstGeom prst="rect">
                <a:avLst/>
              </a:prstGeom>
              <a:blipFill>
                <a:blip r:embed="rId9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19235A03-CFD3-AD48-B0C4-88D06FFB0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1734" y="5053720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19235A03-CFD3-AD48-B0C4-88D06FFB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734" y="5053720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r="-76190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Content Placeholder 2">
                <a:extLst>
                  <a:ext uri="{FF2B5EF4-FFF2-40B4-BE49-F238E27FC236}">
                    <a16:creationId xmlns:a16="http://schemas.microsoft.com/office/drawing/2014/main" id="{C7F411E2-0573-A14E-BBA1-6D9631FC50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244" y="50458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8" name="Content Placeholder 2">
                <a:extLst>
                  <a:ext uri="{FF2B5EF4-FFF2-40B4-BE49-F238E27FC236}">
                    <a16:creationId xmlns:a16="http://schemas.microsoft.com/office/drawing/2014/main" id="{C7F411E2-0573-A14E-BBA1-6D9631FC5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44" y="5045807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Content Placeholder 2">
                <a:extLst>
                  <a:ext uri="{FF2B5EF4-FFF2-40B4-BE49-F238E27FC236}">
                    <a16:creationId xmlns:a16="http://schemas.microsoft.com/office/drawing/2014/main" id="{ECA0B608-40A6-1A42-A21D-CD397FE28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9616" y="5060040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9" name="Content Placeholder 2">
                <a:extLst>
                  <a:ext uri="{FF2B5EF4-FFF2-40B4-BE49-F238E27FC236}">
                    <a16:creationId xmlns:a16="http://schemas.microsoft.com/office/drawing/2014/main" id="{ECA0B608-40A6-1A42-A21D-CD397FE2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16" y="5060040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r="-714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ight Arrow 229">
            <a:extLst>
              <a:ext uri="{FF2B5EF4-FFF2-40B4-BE49-F238E27FC236}">
                <a16:creationId xmlns:a16="http://schemas.microsoft.com/office/drawing/2014/main" id="{61D061FC-B1A7-5E40-B051-2E7342111927}"/>
              </a:ext>
            </a:extLst>
          </p:cNvPr>
          <p:cNvSpPr/>
          <p:nvPr/>
        </p:nvSpPr>
        <p:spPr>
          <a:xfrm>
            <a:off x="4608612" y="4020353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Content Placeholder 2">
                <a:extLst>
                  <a:ext uri="{FF2B5EF4-FFF2-40B4-BE49-F238E27FC236}">
                    <a16:creationId xmlns:a16="http://schemas.microsoft.com/office/drawing/2014/main" id="{12BCB6D9-12F3-F344-86C7-81FDD2DA87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5641" y="372358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1" name="Content Placeholder 2">
                <a:extLst>
                  <a:ext uri="{FF2B5EF4-FFF2-40B4-BE49-F238E27FC236}">
                    <a16:creationId xmlns:a16="http://schemas.microsoft.com/office/drawing/2014/main" id="{12BCB6D9-12F3-F344-86C7-81FDD2DA8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41" y="3723586"/>
                <a:ext cx="382222" cy="324470"/>
              </a:xfrm>
              <a:prstGeom prst="rect">
                <a:avLst/>
              </a:prstGeom>
              <a:blipFill>
                <a:blip r:embed="rId13"/>
                <a:stretch>
                  <a:fillRect l="-32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Right Arrow 231">
            <a:extLst>
              <a:ext uri="{FF2B5EF4-FFF2-40B4-BE49-F238E27FC236}">
                <a16:creationId xmlns:a16="http://schemas.microsoft.com/office/drawing/2014/main" id="{ADC55664-498E-0B45-A752-881C734A5AC9}"/>
              </a:ext>
            </a:extLst>
          </p:cNvPr>
          <p:cNvSpPr/>
          <p:nvPr/>
        </p:nvSpPr>
        <p:spPr>
          <a:xfrm>
            <a:off x="5806828" y="4046899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DFE0B602-3B79-264B-B130-1DADD29648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3858" y="375013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DFE0B602-3B79-264B-B130-1DADD2964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58" y="3750133"/>
                <a:ext cx="382222" cy="324470"/>
              </a:xfrm>
              <a:prstGeom prst="rect">
                <a:avLst/>
              </a:prstGeom>
              <a:blipFill>
                <a:blip r:embed="rId14"/>
                <a:stretch>
                  <a:fillRect l="-32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Right Arrow 233">
            <a:extLst>
              <a:ext uri="{FF2B5EF4-FFF2-40B4-BE49-F238E27FC236}">
                <a16:creationId xmlns:a16="http://schemas.microsoft.com/office/drawing/2014/main" id="{05EECF43-C03E-8341-9FAB-C10B8829FDCA}"/>
              </a:ext>
            </a:extLst>
          </p:cNvPr>
          <p:cNvSpPr/>
          <p:nvPr/>
        </p:nvSpPr>
        <p:spPr>
          <a:xfrm>
            <a:off x="7053548" y="4060617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8A5625DD-D75F-1243-A3B0-CADB9D0DB3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0577" y="376385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8A5625DD-D75F-1243-A3B0-CADB9D0DB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77" y="3763851"/>
                <a:ext cx="382222" cy="324470"/>
              </a:xfrm>
              <a:prstGeom prst="rect">
                <a:avLst/>
              </a:prstGeom>
              <a:blipFill>
                <a:blip r:embed="rId15"/>
                <a:stretch>
                  <a:fillRect l="-3226" r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Oval 235">
            <a:extLst>
              <a:ext uri="{FF2B5EF4-FFF2-40B4-BE49-F238E27FC236}">
                <a16:creationId xmlns:a16="http://schemas.microsoft.com/office/drawing/2014/main" id="{CE121944-A0A6-9540-B20F-0EDDCA16E3BB}"/>
              </a:ext>
            </a:extLst>
          </p:cNvPr>
          <p:cNvSpPr/>
          <p:nvPr/>
        </p:nvSpPr>
        <p:spPr>
          <a:xfrm>
            <a:off x="3829258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BD7EEB06-7E51-7142-BE9F-C5DC83CDAF3A}"/>
              </a:ext>
            </a:extLst>
          </p:cNvPr>
          <p:cNvSpPr/>
          <p:nvPr/>
        </p:nvSpPr>
        <p:spPr>
          <a:xfrm>
            <a:off x="3766179" y="3065482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B75A2D67-BE89-A046-8C98-D0525AD4C83B}"/>
              </a:ext>
            </a:extLst>
          </p:cNvPr>
          <p:cNvSpPr/>
          <p:nvPr/>
        </p:nvSpPr>
        <p:spPr>
          <a:xfrm>
            <a:off x="4115875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0B64B32-F51A-A94F-BC53-AF4A89E95373}"/>
              </a:ext>
            </a:extLst>
          </p:cNvPr>
          <p:cNvSpPr/>
          <p:nvPr/>
        </p:nvSpPr>
        <p:spPr>
          <a:xfrm>
            <a:off x="4420580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4CDCD9-9DC0-8C49-A13B-24F1FB4FE474}"/>
              </a:ext>
            </a:extLst>
          </p:cNvPr>
          <p:cNvSpPr/>
          <p:nvPr/>
        </p:nvSpPr>
        <p:spPr>
          <a:xfrm>
            <a:off x="4707197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8AB0C80-447F-4C4B-BD43-A43A1894A2A2}"/>
              </a:ext>
            </a:extLst>
          </p:cNvPr>
          <p:cNvSpPr/>
          <p:nvPr/>
        </p:nvSpPr>
        <p:spPr>
          <a:xfrm>
            <a:off x="5000989" y="3107111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54F509F-0549-4441-9234-5E9FD0794585}"/>
              </a:ext>
            </a:extLst>
          </p:cNvPr>
          <p:cNvSpPr/>
          <p:nvPr/>
        </p:nvSpPr>
        <p:spPr>
          <a:xfrm>
            <a:off x="5287606" y="3107111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F2D58B6-5DC8-B34D-86EF-9B0FF1C6D9EE}"/>
              </a:ext>
            </a:extLst>
          </p:cNvPr>
          <p:cNvSpPr/>
          <p:nvPr/>
        </p:nvSpPr>
        <p:spPr>
          <a:xfrm>
            <a:off x="5592311" y="3107111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A12F27A-4DE1-C24B-99AB-7447897110F7}"/>
              </a:ext>
            </a:extLst>
          </p:cNvPr>
          <p:cNvSpPr/>
          <p:nvPr/>
        </p:nvSpPr>
        <p:spPr>
          <a:xfrm>
            <a:off x="5878928" y="3107111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0B43250-3516-8640-9DC1-EFA7944ED949}"/>
              </a:ext>
            </a:extLst>
          </p:cNvPr>
          <p:cNvSpPr/>
          <p:nvPr/>
        </p:nvSpPr>
        <p:spPr>
          <a:xfrm>
            <a:off x="6165226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57AECFE-158D-EB4F-B83D-519854B47321}"/>
              </a:ext>
            </a:extLst>
          </p:cNvPr>
          <p:cNvSpPr/>
          <p:nvPr/>
        </p:nvSpPr>
        <p:spPr>
          <a:xfrm>
            <a:off x="6451843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B337C5F-FF0F-464D-A1A8-FAF42AB976BC}"/>
              </a:ext>
            </a:extLst>
          </p:cNvPr>
          <p:cNvSpPr/>
          <p:nvPr/>
        </p:nvSpPr>
        <p:spPr>
          <a:xfrm>
            <a:off x="6756548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88713FE-86F2-4841-A83D-21BE21108C05}"/>
              </a:ext>
            </a:extLst>
          </p:cNvPr>
          <p:cNvSpPr/>
          <p:nvPr/>
        </p:nvSpPr>
        <p:spPr>
          <a:xfrm>
            <a:off x="7043165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BA47EB3C-3E44-9E4F-951F-59CCF32EAB9B}"/>
              </a:ext>
            </a:extLst>
          </p:cNvPr>
          <p:cNvSpPr/>
          <p:nvPr/>
        </p:nvSpPr>
        <p:spPr>
          <a:xfrm>
            <a:off x="7035591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B4A38EF-57AA-6B4B-AA68-768917BC054C}"/>
              </a:ext>
            </a:extLst>
          </p:cNvPr>
          <p:cNvSpPr/>
          <p:nvPr/>
        </p:nvSpPr>
        <p:spPr>
          <a:xfrm>
            <a:off x="7322208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B234645B-93D1-934A-AA8A-0E1EF1A2CB36}"/>
              </a:ext>
            </a:extLst>
          </p:cNvPr>
          <p:cNvSpPr/>
          <p:nvPr/>
        </p:nvSpPr>
        <p:spPr>
          <a:xfrm>
            <a:off x="7626913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E2C83AA-24B7-254E-AFB6-DB6F27B6A97A}"/>
              </a:ext>
            </a:extLst>
          </p:cNvPr>
          <p:cNvSpPr/>
          <p:nvPr/>
        </p:nvSpPr>
        <p:spPr>
          <a:xfrm>
            <a:off x="7913530" y="3103433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ight Arrow 252">
            <a:extLst>
              <a:ext uri="{FF2B5EF4-FFF2-40B4-BE49-F238E27FC236}">
                <a16:creationId xmlns:a16="http://schemas.microsoft.com/office/drawing/2014/main" id="{88FB3A2E-7580-A74F-928F-76232F226A14}"/>
              </a:ext>
            </a:extLst>
          </p:cNvPr>
          <p:cNvSpPr/>
          <p:nvPr/>
        </p:nvSpPr>
        <p:spPr>
          <a:xfrm rot="16200000">
            <a:off x="5824023" y="268200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26A8F858-0AC0-5E41-888F-28AD4064D641}"/>
              </a:ext>
            </a:extLst>
          </p:cNvPr>
          <p:cNvSpPr/>
          <p:nvPr/>
        </p:nvSpPr>
        <p:spPr>
          <a:xfrm>
            <a:off x="5711585" y="230441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AFB451A6-B2C5-254C-AD05-6E0550F70D0A}"/>
              </a:ext>
            </a:extLst>
          </p:cNvPr>
          <p:cNvSpPr/>
          <p:nvPr/>
        </p:nvSpPr>
        <p:spPr>
          <a:xfrm>
            <a:off x="5768691" y="234007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8A1FC23D-E94B-5F46-AEF2-D2A9D49FF55F}"/>
              </a:ext>
            </a:extLst>
          </p:cNvPr>
          <p:cNvSpPr/>
          <p:nvPr/>
        </p:nvSpPr>
        <p:spPr>
          <a:xfrm>
            <a:off x="5902901" y="234007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EA3A537-2A2D-6A46-B8A5-3ED19252303F}"/>
              </a:ext>
            </a:extLst>
          </p:cNvPr>
          <p:cNvSpPr/>
          <p:nvPr/>
        </p:nvSpPr>
        <p:spPr>
          <a:xfrm>
            <a:off x="6037112" y="234007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6689FBF9-BD21-A047-A312-827D69CCF566}"/>
              </a:ext>
            </a:extLst>
          </p:cNvPr>
          <p:cNvSpPr/>
          <p:nvPr/>
        </p:nvSpPr>
        <p:spPr>
          <a:xfrm>
            <a:off x="6174380" y="234007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itle 1">
            <a:extLst>
              <a:ext uri="{FF2B5EF4-FFF2-40B4-BE49-F238E27FC236}">
                <a16:creationId xmlns:a16="http://schemas.microsoft.com/office/drawing/2014/main" id="{0384EDF2-BBE4-2943-820F-9B87605170DC}"/>
              </a:ext>
            </a:extLst>
          </p:cNvPr>
          <p:cNvSpPr txBox="1">
            <a:spLocks/>
          </p:cNvSpPr>
          <p:nvPr/>
        </p:nvSpPr>
        <p:spPr>
          <a:xfrm>
            <a:off x="4600318" y="1938718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92E5BA56-9297-0C47-95FE-A038829F3DB5}"/>
              </a:ext>
            </a:extLst>
          </p:cNvPr>
          <p:cNvSpPr txBox="1">
            <a:spLocks/>
          </p:cNvSpPr>
          <p:nvPr/>
        </p:nvSpPr>
        <p:spPr>
          <a:xfrm>
            <a:off x="8997475" y="344977"/>
            <a:ext cx="2991364" cy="1150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solidFill>
                  <a:srgbClr val="002060"/>
                </a:solidFill>
              </a:rPr>
              <a:t>Regression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Binary classification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28293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4089399" cy="631203"/>
          </a:xfrm>
        </p:spPr>
        <p:txBody>
          <a:bodyPr>
            <a:normAutofit/>
          </a:bodyPr>
          <a:lstStyle/>
          <a:p>
            <a:r>
              <a:rPr lang="en-US" dirty="0"/>
              <a:t>Types of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92E5BA56-9297-0C47-95FE-A038829F3DB5}"/>
              </a:ext>
            </a:extLst>
          </p:cNvPr>
          <p:cNvSpPr txBox="1">
            <a:spLocks/>
          </p:cNvSpPr>
          <p:nvPr/>
        </p:nvSpPr>
        <p:spPr>
          <a:xfrm>
            <a:off x="488952" y="5166495"/>
            <a:ext cx="3968748" cy="8533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800" dirty="0"/>
              <a:t>(difficult scenario when your output has exponential/infinite # of possibilities)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C21A0867-18D6-C94B-A944-5B019362597C}"/>
              </a:ext>
            </a:extLst>
          </p:cNvPr>
          <p:cNvSpPr txBox="1">
            <a:spLocks/>
          </p:cNvSpPr>
          <p:nvPr/>
        </p:nvSpPr>
        <p:spPr>
          <a:xfrm>
            <a:off x="488953" y="2196676"/>
            <a:ext cx="17398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Regression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84B6225D-20F8-EF4A-ADD3-D02EDF525213}"/>
              </a:ext>
            </a:extLst>
          </p:cNvPr>
          <p:cNvSpPr txBox="1">
            <a:spLocks/>
          </p:cNvSpPr>
          <p:nvPr/>
        </p:nvSpPr>
        <p:spPr>
          <a:xfrm>
            <a:off x="4581526" y="2277537"/>
            <a:ext cx="20319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I love hiking!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4952A0E8-1384-384B-9D91-D457E97E5280}"/>
              </a:ext>
            </a:extLst>
          </p:cNvPr>
          <p:cNvSpPr txBox="1">
            <a:spLocks/>
          </p:cNvSpPr>
          <p:nvPr/>
        </p:nvSpPr>
        <p:spPr>
          <a:xfrm>
            <a:off x="5016501" y="1423729"/>
            <a:ext cx="939797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6D77"/>
                </a:solidFill>
              </a:rPr>
              <a:t>input</a:t>
            </a: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72C13204-6CC5-C94E-8686-F8EBC646EA64}"/>
              </a:ext>
            </a:extLst>
          </p:cNvPr>
          <p:cNvSpPr txBox="1">
            <a:spLocks/>
          </p:cNvSpPr>
          <p:nvPr/>
        </p:nvSpPr>
        <p:spPr>
          <a:xfrm>
            <a:off x="7696200" y="1423729"/>
            <a:ext cx="1269999" cy="609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6D77"/>
                </a:solidFill>
              </a:rPr>
              <a:t>output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98EB8D6-BAB1-AC4C-B708-0D7F6E5FB5E4}"/>
              </a:ext>
            </a:extLst>
          </p:cNvPr>
          <p:cNvSpPr txBox="1">
            <a:spLocks/>
          </p:cNvSpPr>
          <p:nvPr/>
        </p:nvSpPr>
        <p:spPr>
          <a:xfrm>
            <a:off x="7959487" y="2294396"/>
            <a:ext cx="7365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/>
              <a:t>0.9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E2764EF8-69F9-8A42-86C1-E9EA3C7521C7}"/>
              </a:ext>
            </a:extLst>
          </p:cNvPr>
          <p:cNvSpPr txBox="1">
            <a:spLocks/>
          </p:cNvSpPr>
          <p:nvPr/>
        </p:nvSpPr>
        <p:spPr>
          <a:xfrm>
            <a:off x="7019684" y="2995543"/>
            <a:ext cx="3352801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/>
              <a:t>Positive or negative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10B5E180-1F71-9541-9566-5CE1913E7001}"/>
              </a:ext>
            </a:extLst>
          </p:cNvPr>
          <p:cNvSpPr txBox="1">
            <a:spLocks/>
          </p:cNvSpPr>
          <p:nvPr/>
        </p:nvSpPr>
        <p:spPr>
          <a:xfrm>
            <a:off x="4660903" y="2976160"/>
            <a:ext cx="20319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I love hiking!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5048ED6-15B3-064D-A6A8-D7A65B89C3FD}"/>
              </a:ext>
            </a:extLst>
          </p:cNvPr>
          <p:cNvSpPr txBox="1">
            <a:spLocks/>
          </p:cNvSpPr>
          <p:nvPr/>
        </p:nvSpPr>
        <p:spPr>
          <a:xfrm>
            <a:off x="488952" y="2992274"/>
            <a:ext cx="3232147" cy="631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Binary Classification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09E55AD7-2082-F043-B3A1-9B9533C66E8D}"/>
              </a:ext>
            </a:extLst>
          </p:cNvPr>
          <p:cNvSpPr txBox="1">
            <a:spLocks/>
          </p:cNvSpPr>
          <p:nvPr/>
        </p:nvSpPr>
        <p:spPr>
          <a:xfrm>
            <a:off x="488952" y="3760978"/>
            <a:ext cx="4527549" cy="631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Multi-class Classification</a:t>
            </a:r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4DD80CC1-7AAC-B944-AF6C-106263F4D5B8}"/>
              </a:ext>
            </a:extLst>
          </p:cNvPr>
          <p:cNvSpPr txBox="1">
            <a:spLocks/>
          </p:cNvSpPr>
          <p:nvPr/>
        </p:nvSpPr>
        <p:spPr>
          <a:xfrm>
            <a:off x="7019684" y="3783522"/>
            <a:ext cx="3216515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/>
              <a:t>Very positive, positive, neutral, negative, or very negative</a:t>
            </a:r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1A36DCB4-451D-2D41-B7CA-93C45C96DCB2}"/>
              </a:ext>
            </a:extLst>
          </p:cNvPr>
          <p:cNvSpPr txBox="1">
            <a:spLocks/>
          </p:cNvSpPr>
          <p:nvPr/>
        </p:nvSpPr>
        <p:spPr>
          <a:xfrm>
            <a:off x="4660904" y="3782600"/>
            <a:ext cx="20319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I love hiking!</a:t>
            </a:r>
          </a:p>
        </p:txBody>
      </p:sp>
      <p:sp>
        <p:nvSpPr>
          <p:cNvPr id="127" name="Title 1">
            <a:extLst>
              <a:ext uri="{FF2B5EF4-FFF2-40B4-BE49-F238E27FC236}">
                <a16:creationId xmlns:a16="http://schemas.microsoft.com/office/drawing/2014/main" id="{2DAF9691-E0A7-5142-93F2-5D5B126796E8}"/>
              </a:ext>
            </a:extLst>
          </p:cNvPr>
          <p:cNvSpPr txBox="1">
            <a:spLocks/>
          </p:cNvSpPr>
          <p:nvPr/>
        </p:nvSpPr>
        <p:spPr>
          <a:xfrm>
            <a:off x="488952" y="4624381"/>
            <a:ext cx="3216515" cy="631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Structured Prediction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01607F2-82B7-3549-B499-683C4E5CD84E}"/>
              </a:ext>
            </a:extLst>
          </p:cNvPr>
          <p:cNvSpPr txBox="1">
            <a:spLocks/>
          </p:cNvSpPr>
          <p:nvPr/>
        </p:nvSpPr>
        <p:spPr>
          <a:xfrm>
            <a:off x="4682885" y="4683403"/>
            <a:ext cx="203199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I love hiking!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0F93A162-4326-F547-86B2-646C048B7877}"/>
              </a:ext>
            </a:extLst>
          </p:cNvPr>
          <p:cNvSpPr txBox="1">
            <a:spLocks/>
          </p:cNvSpPr>
          <p:nvPr/>
        </p:nvSpPr>
        <p:spPr>
          <a:xfrm>
            <a:off x="7451486" y="4647409"/>
            <a:ext cx="2032000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/>
              <a:t>PRP VBP NN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28D6C-05AB-304C-8E36-AB9DE36E7114}"/>
              </a:ext>
            </a:extLst>
          </p:cNvPr>
          <p:cNvCxnSpPr>
            <a:cxnSpLocks/>
          </p:cNvCxnSpPr>
          <p:nvPr/>
        </p:nvCxnSpPr>
        <p:spPr>
          <a:xfrm flipV="1">
            <a:off x="609600" y="2173325"/>
            <a:ext cx="9762885" cy="352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E583B5-15D5-5049-838E-24E04B834791}"/>
              </a:ext>
            </a:extLst>
          </p:cNvPr>
          <p:cNvCxnSpPr>
            <a:cxnSpLocks/>
          </p:cNvCxnSpPr>
          <p:nvPr/>
        </p:nvCxnSpPr>
        <p:spPr>
          <a:xfrm flipV="1">
            <a:off x="604956" y="2922817"/>
            <a:ext cx="9762885" cy="352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945374-8761-934E-A9BE-A99093C2A65C}"/>
              </a:ext>
            </a:extLst>
          </p:cNvPr>
          <p:cNvCxnSpPr>
            <a:cxnSpLocks/>
          </p:cNvCxnSpPr>
          <p:nvPr/>
        </p:nvCxnSpPr>
        <p:spPr>
          <a:xfrm flipV="1">
            <a:off x="604955" y="3710629"/>
            <a:ext cx="9762885" cy="352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44CB8B-9284-BC4E-A448-09AB882EC1AD}"/>
              </a:ext>
            </a:extLst>
          </p:cNvPr>
          <p:cNvCxnSpPr>
            <a:cxnSpLocks/>
          </p:cNvCxnSpPr>
          <p:nvPr/>
        </p:nvCxnSpPr>
        <p:spPr>
          <a:xfrm flipV="1">
            <a:off x="604955" y="4561028"/>
            <a:ext cx="9762885" cy="352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3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Prediction (an independent axis)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C21A0867-18D6-C94B-A944-5B019362597C}"/>
              </a:ext>
            </a:extLst>
          </p:cNvPr>
          <p:cNvSpPr txBox="1">
            <a:spLocks/>
          </p:cNvSpPr>
          <p:nvPr/>
        </p:nvSpPr>
        <p:spPr>
          <a:xfrm>
            <a:off x="488952" y="1636804"/>
            <a:ext cx="902334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Unconditioned Prediction: </a:t>
            </a:r>
            <a:r>
              <a:rPr lang="en-US" sz="2400" dirty="0"/>
              <a:t>predict some single variable. </a:t>
            </a:r>
            <a:r>
              <a:rPr lang="en-US" sz="2400" dirty="0">
                <a:solidFill>
                  <a:srgbClr val="C00000"/>
                </a:solidFill>
              </a:rPr>
              <a:t>P(X)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5048ED6-15B3-064D-A6A8-D7A65B89C3FD}"/>
              </a:ext>
            </a:extLst>
          </p:cNvPr>
          <p:cNvSpPr txBox="1">
            <a:spLocks/>
          </p:cNvSpPr>
          <p:nvPr/>
        </p:nvSpPr>
        <p:spPr>
          <a:xfrm>
            <a:off x="488952" y="3725465"/>
            <a:ext cx="9747248" cy="1947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Conditioned Prediction</a:t>
            </a:r>
            <a:r>
              <a:rPr lang="en-US" sz="2400" dirty="0"/>
              <a:t>: predict the probability of an output variable, given the input.  </a:t>
            </a:r>
            <a:r>
              <a:rPr lang="en-US" sz="2400" dirty="0">
                <a:solidFill>
                  <a:srgbClr val="C00000"/>
                </a:solidFill>
              </a:rPr>
              <a:t>P(Y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C00000"/>
                </a:solidFill>
              </a:rPr>
              <a:t>X)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85B14E37-AA44-CE49-863E-340A545D65B7}"/>
              </a:ext>
            </a:extLst>
          </p:cNvPr>
          <p:cNvSpPr txBox="1">
            <a:spLocks/>
          </p:cNvSpPr>
          <p:nvPr/>
        </p:nvSpPr>
        <p:spPr>
          <a:xfrm>
            <a:off x="1587500" y="2282632"/>
            <a:ext cx="7474362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2400" dirty="0"/>
              <a:t>language modelling. </a:t>
            </a:r>
            <a:r>
              <a:rPr lang="en-US" sz="2400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 = “I like hiking!”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FFE82863-95BA-0640-A9FB-57A5E0C739AD}"/>
              </a:ext>
            </a:extLst>
          </p:cNvPr>
          <p:cNvSpPr txBox="1">
            <a:spLocks/>
          </p:cNvSpPr>
          <p:nvPr/>
        </p:nvSpPr>
        <p:spPr>
          <a:xfrm>
            <a:off x="1587500" y="4925595"/>
            <a:ext cx="9169400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400" dirty="0"/>
              <a:t>text classification.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400" dirty="0"/>
              <a:t> = positive. </a:t>
            </a:r>
            <a:r>
              <a:rPr lang="en-US" sz="2400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 = “I like hiking!”</a:t>
            </a:r>
          </a:p>
        </p:txBody>
      </p:sp>
    </p:spTree>
    <p:extLst>
      <p:ext uri="{BB962C8B-B14F-4D97-AF65-F5344CB8AC3E}">
        <p14:creationId xmlns:p14="http://schemas.microsoft.com/office/powerpoint/2010/main" val="238597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Prediction (an independent axis)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C21A0867-18D6-C94B-A944-5B019362597C}"/>
              </a:ext>
            </a:extLst>
          </p:cNvPr>
          <p:cNvSpPr txBox="1">
            <a:spLocks/>
          </p:cNvSpPr>
          <p:nvPr/>
        </p:nvSpPr>
        <p:spPr>
          <a:xfrm>
            <a:off x="488952" y="1636804"/>
            <a:ext cx="902334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Unconditioned Prediction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predict some single variable. </a:t>
            </a:r>
            <a:r>
              <a:rPr lang="en-US" sz="2400" dirty="0">
                <a:solidFill>
                  <a:srgbClr val="C00000"/>
                </a:solidFill>
              </a:rPr>
              <a:t>P(X)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5048ED6-15B3-064D-A6A8-D7A65B89C3FD}"/>
              </a:ext>
            </a:extLst>
          </p:cNvPr>
          <p:cNvSpPr txBox="1">
            <a:spLocks/>
          </p:cNvSpPr>
          <p:nvPr/>
        </p:nvSpPr>
        <p:spPr>
          <a:xfrm>
            <a:off x="488952" y="3725465"/>
            <a:ext cx="9747248" cy="1947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Conditioned Prediction</a:t>
            </a:r>
            <a:r>
              <a:rPr lang="en-US" sz="2400" dirty="0"/>
              <a:t>: predict the probability of an output variable, given the input.  </a:t>
            </a:r>
            <a:r>
              <a:rPr lang="en-US" sz="2400" dirty="0">
                <a:solidFill>
                  <a:srgbClr val="C00000"/>
                </a:solidFill>
              </a:rPr>
              <a:t>P(Y|X)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85B14E37-AA44-CE49-863E-340A545D65B7}"/>
              </a:ext>
            </a:extLst>
          </p:cNvPr>
          <p:cNvSpPr txBox="1">
            <a:spLocks/>
          </p:cNvSpPr>
          <p:nvPr/>
        </p:nvSpPr>
        <p:spPr>
          <a:xfrm>
            <a:off x="1587500" y="2282632"/>
            <a:ext cx="7474362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2400" b="1" dirty="0"/>
              <a:t>language modelling. </a:t>
            </a:r>
            <a:r>
              <a:rPr lang="en-US" sz="2400" b="1" dirty="0">
                <a:solidFill>
                  <a:srgbClr val="7030A0"/>
                </a:solidFill>
              </a:rPr>
              <a:t>X</a:t>
            </a:r>
            <a:r>
              <a:rPr lang="en-US" sz="2400" b="1" dirty="0"/>
              <a:t> = “I like hiking!”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FFE82863-95BA-0640-A9FB-57A5E0C739AD}"/>
              </a:ext>
            </a:extLst>
          </p:cNvPr>
          <p:cNvSpPr txBox="1">
            <a:spLocks/>
          </p:cNvSpPr>
          <p:nvPr/>
        </p:nvSpPr>
        <p:spPr>
          <a:xfrm>
            <a:off x="1587500" y="4925595"/>
            <a:ext cx="9169400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2400" b="1" dirty="0"/>
              <a:t>text classification.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400" b="1" dirty="0"/>
              <a:t> = positive. </a:t>
            </a:r>
            <a:r>
              <a:rPr lang="en-US" sz="2400" b="1" dirty="0">
                <a:solidFill>
                  <a:srgbClr val="7030A0"/>
                </a:solidFill>
              </a:rPr>
              <a:t>X</a:t>
            </a:r>
            <a:r>
              <a:rPr lang="en-US" sz="2400" b="1" dirty="0"/>
              <a:t> = “I like hiking!”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410E7-F49E-3643-A164-EF828303052B}"/>
              </a:ext>
            </a:extLst>
          </p:cNvPr>
          <p:cNvSpPr/>
          <p:nvPr/>
        </p:nvSpPr>
        <p:spPr>
          <a:xfrm>
            <a:off x="4114800" y="1526609"/>
            <a:ext cx="7689850" cy="8067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4E3AAB-6847-DC49-BA2D-3679861A991A}"/>
              </a:ext>
            </a:extLst>
          </p:cNvPr>
          <p:cNvSpPr/>
          <p:nvPr/>
        </p:nvSpPr>
        <p:spPr>
          <a:xfrm>
            <a:off x="387350" y="2282632"/>
            <a:ext cx="11297175" cy="394783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12">
            <a:extLst>
              <a:ext uri="{FF2B5EF4-FFF2-40B4-BE49-F238E27FC236}">
                <a16:creationId xmlns:a16="http://schemas.microsoft.com/office/drawing/2014/main" id="{30EF6D4B-45E2-C146-AFF4-51D9902FFE1F}"/>
              </a:ext>
            </a:extLst>
          </p:cNvPr>
          <p:cNvSpPr/>
          <p:nvPr/>
        </p:nvSpPr>
        <p:spPr>
          <a:xfrm flipV="1">
            <a:off x="1955800" y="2333364"/>
            <a:ext cx="6134100" cy="2225073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1C7F9A-EE59-9446-9838-BF412FA4ACD0}"/>
              </a:ext>
            </a:extLst>
          </p:cNvPr>
          <p:cNvSpPr txBox="1">
            <a:spLocks/>
          </p:cNvSpPr>
          <p:nvPr/>
        </p:nvSpPr>
        <p:spPr>
          <a:xfrm>
            <a:off x="2489200" y="3250274"/>
            <a:ext cx="5156200" cy="95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u="sng" dirty="0">
                <a:solidFill>
                  <a:srgbClr val="C00000"/>
                </a:solidFill>
              </a:rPr>
              <a:t>(un)conditioned </a:t>
            </a:r>
            <a:r>
              <a:rPr lang="en-US" sz="2400" dirty="0"/>
              <a:t>is referring to if you’re entire model is predicated upon some particular input. </a:t>
            </a:r>
          </a:p>
        </p:txBody>
      </p:sp>
    </p:spTree>
    <p:extLst>
      <p:ext uri="{BB962C8B-B14F-4D97-AF65-F5344CB8AC3E}">
        <p14:creationId xmlns:p14="http://schemas.microsoft.com/office/powerpoint/2010/main" val="49019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Prediction (an independent axis)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C21A0867-18D6-C94B-A944-5B019362597C}"/>
              </a:ext>
            </a:extLst>
          </p:cNvPr>
          <p:cNvSpPr txBox="1">
            <a:spLocks/>
          </p:cNvSpPr>
          <p:nvPr/>
        </p:nvSpPr>
        <p:spPr>
          <a:xfrm>
            <a:off x="488952" y="1636804"/>
            <a:ext cx="9023349" cy="747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Unconditioned Prediction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predict some single variable. </a:t>
            </a:r>
            <a:r>
              <a:rPr lang="en-US" sz="2400" dirty="0">
                <a:solidFill>
                  <a:srgbClr val="C00000"/>
                </a:solidFill>
              </a:rPr>
              <a:t>P(X)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5048ED6-15B3-064D-A6A8-D7A65B89C3FD}"/>
              </a:ext>
            </a:extLst>
          </p:cNvPr>
          <p:cNvSpPr txBox="1">
            <a:spLocks/>
          </p:cNvSpPr>
          <p:nvPr/>
        </p:nvSpPr>
        <p:spPr>
          <a:xfrm>
            <a:off x="488952" y="3725465"/>
            <a:ext cx="9747248" cy="1947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Conditioned Prediction</a:t>
            </a:r>
            <a:r>
              <a:rPr lang="en-US" sz="2400" dirty="0"/>
              <a:t>: predict the probability of an output variable, given the input.  </a:t>
            </a:r>
            <a:r>
              <a:rPr lang="en-US" sz="2400" dirty="0">
                <a:solidFill>
                  <a:srgbClr val="C00000"/>
                </a:solidFill>
              </a:rPr>
              <a:t>P(Y|X)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85B14E37-AA44-CE49-863E-340A545D65B7}"/>
              </a:ext>
            </a:extLst>
          </p:cNvPr>
          <p:cNvSpPr txBox="1">
            <a:spLocks/>
          </p:cNvSpPr>
          <p:nvPr/>
        </p:nvSpPr>
        <p:spPr>
          <a:xfrm>
            <a:off x="1587500" y="2282632"/>
            <a:ext cx="7474362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2400" dirty="0"/>
              <a:t>language modelling. </a:t>
            </a:r>
            <a:r>
              <a:rPr lang="en-US" sz="2400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 = “I like hiking!”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FFE82863-95BA-0640-A9FB-57A5E0C739AD}"/>
              </a:ext>
            </a:extLst>
          </p:cNvPr>
          <p:cNvSpPr txBox="1">
            <a:spLocks/>
          </p:cNvSpPr>
          <p:nvPr/>
        </p:nvSpPr>
        <p:spPr>
          <a:xfrm>
            <a:off x="1587500" y="4925595"/>
            <a:ext cx="9169400" cy="84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2400" b="1" dirty="0"/>
              <a:t>text classification.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400" b="1" dirty="0"/>
              <a:t> = positive. </a:t>
            </a:r>
            <a:r>
              <a:rPr lang="en-US" sz="2400" b="1" dirty="0">
                <a:solidFill>
                  <a:srgbClr val="7030A0"/>
                </a:solidFill>
              </a:rPr>
              <a:t>X</a:t>
            </a:r>
            <a:r>
              <a:rPr lang="en-US" sz="2400" b="1" dirty="0"/>
              <a:t> = “I like hiking!”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410E7-F49E-3643-A164-EF828303052B}"/>
              </a:ext>
            </a:extLst>
          </p:cNvPr>
          <p:cNvSpPr/>
          <p:nvPr/>
        </p:nvSpPr>
        <p:spPr>
          <a:xfrm>
            <a:off x="4114800" y="1526609"/>
            <a:ext cx="7689850" cy="8067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4E3AAB-6847-DC49-BA2D-3679861A991A}"/>
              </a:ext>
            </a:extLst>
          </p:cNvPr>
          <p:cNvSpPr/>
          <p:nvPr/>
        </p:nvSpPr>
        <p:spPr>
          <a:xfrm>
            <a:off x="387350" y="3183267"/>
            <a:ext cx="11297175" cy="304720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12">
            <a:extLst>
              <a:ext uri="{FF2B5EF4-FFF2-40B4-BE49-F238E27FC236}">
                <a16:creationId xmlns:a16="http://schemas.microsoft.com/office/drawing/2014/main" id="{30EF6D4B-45E2-C146-AFF4-51D9902FFE1F}"/>
              </a:ext>
            </a:extLst>
          </p:cNvPr>
          <p:cNvSpPr/>
          <p:nvPr/>
        </p:nvSpPr>
        <p:spPr>
          <a:xfrm flipH="1" flipV="1">
            <a:off x="1244600" y="2996120"/>
            <a:ext cx="6400800" cy="290937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1C7F9A-EE59-9446-9838-BF412FA4ACD0}"/>
              </a:ext>
            </a:extLst>
          </p:cNvPr>
          <p:cNvSpPr txBox="1">
            <a:spLocks/>
          </p:cNvSpPr>
          <p:nvPr/>
        </p:nvSpPr>
        <p:spPr>
          <a:xfrm>
            <a:off x="1422400" y="3988501"/>
            <a:ext cx="6045200" cy="124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Language modelling is </a:t>
            </a:r>
            <a:r>
              <a:rPr lang="en-US" sz="2400" u="sng" dirty="0"/>
              <a:t>unconditional prediction</a:t>
            </a:r>
            <a:r>
              <a:rPr lang="en-US" sz="2400" dirty="0"/>
              <a:t>, but one could do so by making use of </a:t>
            </a:r>
            <a:r>
              <a:rPr lang="en-US" sz="2400" b="1" dirty="0">
                <a:solidFill>
                  <a:srgbClr val="C00000"/>
                </a:solidFill>
              </a:rPr>
              <a:t>conditional probabilities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X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Unconditional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FA3F90-6218-2F4E-895A-C5601DAB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39" y="1335947"/>
            <a:ext cx="6819605" cy="1467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07EBFF-058D-C841-9B2E-BD5CFE14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39" y="2968213"/>
            <a:ext cx="6816742" cy="162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C3DC7-ADA1-574F-B8D1-629100E4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71" y="4771381"/>
            <a:ext cx="6816742" cy="15730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AFD0D0-53AE-E84B-B854-CAEB21E8D690}"/>
              </a:ext>
            </a:extLst>
          </p:cNvPr>
          <p:cNvSpPr txBox="1">
            <a:spLocks/>
          </p:cNvSpPr>
          <p:nvPr/>
        </p:nvSpPr>
        <p:spPr>
          <a:xfrm>
            <a:off x="1396168" y="6353860"/>
            <a:ext cx="9399662" cy="367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Slide adapted from or inspired by Graham </a:t>
            </a:r>
            <a:r>
              <a:rPr lang="en-US" sz="1400" dirty="0" err="1">
                <a:solidFill>
                  <a:srgbClr val="FF0000"/>
                </a:solidFill>
                <a:latin typeface="Avenir Light" panose="020B0402020203020204" pitchFamily="34" charset="77"/>
              </a:rPr>
              <a:t>Neubig’s</a:t>
            </a: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 CMU NLP 2021</a:t>
            </a:r>
          </a:p>
        </p:txBody>
      </p:sp>
    </p:spTree>
    <p:extLst>
      <p:ext uri="{BB962C8B-B14F-4D97-AF65-F5344CB8AC3E}">
        <p14:creationId xmlns:p14="http://schemas.microsoft.com/office/powerpoint/2010/main" val="76108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Unconditional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61726-6E75-014F-9166-6202A904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40" y="1287331"/>
            <a:ext cx="6816742" cy="15058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044C35-A248-E24A-BB51-725ABFFD153B}"/>
              </a:ext>
            </a:extLst>
          </p:cNvPr>
          <p:cNvSpPr txBox="1">
            <a:spLocks/>
          </p:cNvSpPr>
          <p:nvPr/>
        </p:nvSpPr>
        <p:spPr>
          <a:xfrm>
            <a:off x="1983472" y="3810000"/>
            <a:ext cx="9281428" cy="25957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Formally, a </a:t>
            </a:r>
            <a:r>
              <a:rPr lang="en-US" sz="2400" b="1" dirty="0">
                <a:solidFill>
                  <a:srgbClr val="C00000"/>
                </a:solidFill>
              </a:rPr>
              <a:t>language model </a:t>
            </a:r>
            <a:r>
              <a:rPr lang="en-US" sz="2400" dirty="0"/>
              <a:t>estimates the probability of a sequence, so this is illegal. It ”cheats”, and we call this style </a:t>
            </a:r>
            <a:r>
              <a:rPr lang="en-US" sz="2400" b="1" dirty="0">
                <a:solidFill>
                  <a:srgbClr val="C00000"/>
                </a:solidFill>
              </a:rPr>
              <a:t>masked language models</a:t>
            </a:r>
            <a:r>
              <a:rPr lang="en-US" sz="2400" b="1" dirty="0"/>
              <a:t> </a:t>
            </a:r>
            <a:r>
              <a:rPr lang="en-US" sz="2400" dirty="0"/>
              <a:t>(not proper probability distribution and they don’t estimate sequences)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07F1AC-FD91-D742-B22B-0F1843F2FC5A}"/>
              </a:ext>
            </a:extLst>
          </p:cNvPr>
          <p:cNvSpPr txBox="1">
            <a:spLocks/>
          </p:cNvSpPr>
          <p:nvPr/>
        </p:nvSpPr>
        <p:spPr>
          <a:xfrm>
            <a:off x="1396168" y="6353860"/>
            <a:ext cx="9399662" cy="367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Slide adapted from or inspired by Graham </a:t>
            </a:r>
            <a:r>
              <a:rPr lang="en-US" sz="1400" dirty="0" err="1">
                <a:solidFill>
                  <a:srgbClr val="FF0000"/>
                </a:solidFill>
                <a:latin typeface="Avenir Light" panose="020B0402020203020204" pitchFamily="34" charset="77"/>
              </a:rPr>
              <a:t>Neubig’s</a:t>
            </a: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 CMU NLP 2021</a:t>
            </a:r>
          </a:p>
        </p:txBody>
      </p:sp>
    </p:spTree>
    <p:extLst>
      <p:ext uri="{BB962C8B-B14F-4D97-AF65-F5344CB8AC3E}">
        <p14:creationId xmlns:p14="http://schemas.microsoft.com/office/powerpoint/2010/main" val="232337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Conditional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6D9CC4-A845-1144-9F09-4A9E7ED12407}"/>
              </a:ext>
            </a:extLst>
          </p:cNvPr>
          <p:cNvSpPr txBox="1">
            <a:spLocks/>
          </p:cNvSpPr>
          <p:nvPr/>
        </p:nvSpPr>
        <p:spPr>
          <a:xfrm>
            <a:off x="1295400" y="933134"/>
            <a:ext cx="3581400" cy="739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Many-to-1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914F-2010-0743-836A-1FB44390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722590"/>
            <a:ext cx="2946400" cy="716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C269-B08F-B74D-BDEC-D823C6EECD9A}"/>
                  </a:ext>
                </a:extLst>
              </p:cNvPr>
              <p:cNvSpPr txBox="1"/>
              <p:nvPr/>
            </p:nvSpPr>
            <p:spPr>
              <a:xfrm>
                <a:off x="1168400" y="1865217"/>
                <a:ext cx="38354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C269-B08F-B74D-BDEC-D823C6EE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1865217"/>
                <a:ext cx="3835400" cy="430887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F2C0D3DA-B3D2-964E-ABF4-2613806E8A5B}"/>
              </a:ext>
            </a:extLst>
          </p:cNvPr>
          <p:cNvSpPr txBox="1">
            <a:spLocks/>
          </p:cNvSpPr>
          <p:nvPr/>
        </p:nvSpPr>
        <p:spPr>
          <a:xfrm>
            <a:off x="1295400" y="2948787"/>
            <a:ext cx="4584700" cy="739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Many-to-many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23970-CD8D-8E45-A12B-6B972162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7" y="3910551"/>
            <a:ext cx="5659643" cy="158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56BAA-0F21-0141-90D3-C399DE05A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460" y="3910551"/>
            <a:ext cx="5706804" cy="15834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7FBE53-1985-DD45-B3DD-B65A09A2F931}"/>
              </a:ext>
            </a:extLst>
          </p:cNvPr>
          <p:cNvSpPr txBox="1">
            <a:spLocks/>
          </p:cNvSpPr>
          <p:nvPr/>
        </p:nvSpPr>
        <p:spPr>
          <a:xfrm>
            <a:off x="1396168" y="6353860"/>
            <a:ext cx="9399662" cy="367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Slide adapted from or inspired by Graham </a:t>
            </a:r>
            <a:r>
              <a:rPr lang="en-US" sz="1400" dirty="0" err="1">
                <a:solidFill>
                  <a:srgbClr val="FF0000"/>
                </a:solidFill>
                <a:latin typeface="Avenir Light" panose="020B0402020203020204" pitchFamily="34" charset="77"/>
              </a:rPr>
              <a:t>Neubig’s</a:t>
            </a:r>
            <a:r>
              <a:rPr lang="en-US" sz="1400" dirty="0">
                <a:solidFill>
                  <a:srgbClr val="FF0000"/>
                </a:solidFill>
                <a:latin typeface="Avenir Light" panose="020B0402020203020204" pitchFamily="34" charset="77"/>
              </a:rPr>
              <a:t> CMU NLP 2021</a:t>
            </a:r>
          </a:p>
        </p:txBody>
      </p:sp>
    </p:spTree>
    <p:extLst>
      <p:ext uri="{BB962C8B-B14F-4D97-AF65-F5344CB8AC3E}">
        <p14:creationId xmlns:p14="http://schemas.microsoft.com/office/powerpoint/2010/main" val="2313230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A9822D-A10C-FC42-AC75-1BA06F3EE254}"/>
              </a:ext>
            </a:extLst>
          </p:cNvPr>
          <p:cNvSpPr/>
          <p:nvPr/>
        </p:nvSpPr>
        <p:spPr>
          <a:xfrm>
            <a:off x="0" y="0"/>
            <a:ext cx="12433300" cy="6858000"/>
          </a:xfrm>
          <a:prstGeom prst="rect">
            <a:avLst/>
          </a:prstGeom>
          <a:solidFill>
            <a:srgbClr val="FFE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C7E42-D7E0-3640-B049-342F21504A72}"/>
              </a:ext>
            </a:extLst>
          </p:cNvPr>
          <p:cNvSpPr/>
          <p:nvPr/>
        </p:nvSpPr>
        <p:spPr>
          <a:xfrm>
            <a:off x="537754" y="557348"/>
            <a:ext cx="11357791" cy="574330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985" y="862150"/>
            <a:ext cx="10544266" cy="5120640"/>
          </a:xfrm>
          <a:noFill/>
          <a:ln w="603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dirty="0"/>
              <a:t>This concludes the </a:t>
            </a:r>
            <a:r>
              <a:rPr lang="en-US" u="sng" dirty="0"/>
              <a:t>foundation</a:t>
            </a:r>
            <a:r>
              <a:rPr lang="en-US" dirty="0"/>
              <a:t> in sequential representation.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(aka this is where things get crazy.)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2ACD3A8-7012-6E4D-80D3-82F5BB21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1377871"/>
            <a:ext cx="57069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322942" y="839333"/>
            <a:ext cx="11716657" cy="51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HW2 is out! Determine your mystery language.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Proposals </a:t>
            </a:r>
            <a:r>
              <a:rPr lang="en-US" sz="2400" dirty="0">
                <a:latin typeface="Avenir Light" panose="020B0402020203020204" pitchFamily="34" charset="77"/>
              </a:rPr>
              <a:t>are due in 7 days,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Sept 30</a:t>
            </a:r>
            <a:r>
              <a:rPr lang="en-US" sz="2400" dirty="0">
                <a:latin typeface="Avenir Light" panose="020B0402020203020204" pitchFamily="34" charset="7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Light" panose="020B0402020203020204" pitchFamily="34" charset="77"/>
              </a:rPr>
              <a:t>Office Hours: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Today, my OH will be pushed back: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3:30pm – 5:30pm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Please reserve your </a:t>
            </a:r>
            <a:r>
              <a:rPr lang="en-US" sz="2400" u="sng" dirty="0">
                <a:latin typeface="Avenir Light" panose="020B0402020203020204" pitchFamily="34" charset="77"/>
              </a:rPr>
              <a:t>coding questions for the TFs and/or </a:t>
            </a:r>
            <a:r>
              <a:rPr lang="en-US" sz="2400" u="sng" dirty="0" err="1">
                <a:latin typeface="Avenir Light" panose="020B0402020203020204" pitchFamily="34" charset="77"/>
              </a:rPr>
              <a:t>EdStem</a:t>
            </a:r>
            <a:r>
              <a:rPr lang="en-US" sz="2400" dirty="0">
                <a:latin typeface="Avenir Light" panose="020B0402020203020204" pitchFamily="34" charset="77"/>
              </a:rPr>
              <a:t>, as I hold office hours solo, and debugging code can easily bottleneck the queue.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Saturday @ 9am</a:t>
            </a:r>
            <a:r>
              <a:rPr lang="en-US" sz="2400" dirty="0">
                <a:latin typeface="Avenir Light" panose="020B0402020203020204" pitchFamily="34" charset="77"/>
              </a:rPr>
              <a:t>, I’ll host &amp; record 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review session</a:t>
            </a:r>
            <a:r>
              <a:rPr lang="en-US" sz="2400" dirty="0">
                <a:latin typeface="Avenir Light" panose="020B0402020203020204" pitchFamily="34" charset="77"/>
              </a:rPr>
              <a:t>. Submit questions on Ed’s Sway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2241815"/>
            <a:ext cx="3230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C6C6D07-30D9-4847-A383-2454D2C47CA3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104208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C9FFB34-75C0-774B-9291-CE52FC1C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50" name="Slide Number Placeholder 9">
            <a:extLst>
              <a:ext uri="{FF2B5EF4-FFF2-40B4-BE49-F238E27FC236}">
                <a16:creationId xmlns:a16="http://schemas.microsoft.com/office/drawing/2014/main" id="{AADE7541-9329-AB4E-93AF-CFD5680F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110" name="Slide Number Placeholder 9">
            <a:extLst>
              <a:ext uri="{FF2B5EF4-FFF2-40B4-BE49-F238E27FC236}">
                <a16:creationId xmlns:a16="http://schemas.microsoft.com/office/drawing/2014/main" id="{48E5CD71-D9C7-3D46-846C-584BB7F7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Slide Number Placeholder 9">
            <a:extLst>
              <a:ext uri="{FF2B5EF4-FFF2-40B4-BE49-F238E27FC236}">
                <a16:creationId xmlns:a16="http://schemas.microsoft.com/office/drawing/2014/main" id="{BD6E498E-3B89-1040-A921-6DB3C483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Slide Number Placeholder 9">
            <a:extLst>
              <a:ext uri="{FF2B5EF4-FFF2-40B4-BE49-F238E27FC236}">
                <a16:creationId xmlns:a16="http://schemas.microsoft.com/office/drawing/2014/main" id="{62810620-302D-484D-8002-021AC61C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1830BA-2769-424A-9F38-F8423510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 of Unconditional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45985-C960-884C-951D-4746B2BC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32" y="2057401"/>
            <a:ext cx="9075150" cy="20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6" name="Slide Number Placeholder 9">
            <a:extLst>
              <a:ext uri="{FF2B5EF4-FFF2-40B4-BE49-F238E27FC236}">
                <a16:creationId xmlns:a16="http://schemas.microsoft.com/office/drawing/2014/main" id="{FA79F80C-4A61-C542-A79B-EDE432C7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8DD9BB1C-13AB-984E-BEED-66581AC0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E29578"/>
                </a:solidFill>
                <a:latin typeface="Avenir Black" panose="02000503020000020003" pitchFamily="2" charset="0"/>
              </a:rPr>
              <a:t>QUIZ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353AB-E688-074C-8FC5-42A75F72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390650"/>
            <a:ext cx="10198100" cy="3187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D7D36-02BF-8A49-9A88-6904A2B89187}"/>
              </a:ext>
            </a:extLst>
          </p:cNvPr>
          <p:cNvSpPr/>
          <p:nvPr/>
        </p:nvSpPr>
        <p:spPr>
          <a:xfrm>
            <a:off x="2051050" y="4786690"/>
            <a:ext cx="826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False. Need to be able to generate the same vocabulary. No guarantee that the 2 different sets of 100 docs had exactly the same words. You’d need to train them on identical training sets in order to fairly evaluate.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AB733-F762-8A4F-AA4B-6AFFEFEF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71450"/>
            <a:ext cx="2438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Slide Number Placeholder 9">
            <a:extLst>
              <a:ext uri="{FF2B5EF4-FFF2-40B4-BE49-F238E27FC236}">
                <a16:creationId xmlns:a16="http://schemas.microsoft.com/office/drawing/2014/main" id="{9A2C28EF-2FD3-094F-B998-0AF318F4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Goal is to get highly rich, contextualized embeddings (</a:t>
            </a:r>
            <a:r>
              <a:rPr lang="en-US" sz="2400" dirty="0">
                <a:solidFill>
                  <a:srgbClr val="C00000"/>
                </a:solidFill>
              </a:rPr>
              <a:t>word tokens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Linearly combine all abstract representations (hidden layers) and optimize </a:t>
            </a:r>
            <a:r>
              <a:rPr lang="en-US" sz="2400" dirty="0" err="1"/>
              <a:t>w.r.t</a:t>
            </a:r>
            <a:r>
              <a:rPr lang="en-US" sz="2400" dirty="0"/>
              <a:t>. a particular task (e.g., sentiment classification)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F62442EC-7763-1E40-AC52-F5A867E8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1E0947B4-D520-7C46-BE4C-B5FDD339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79F2534A-6256-F240-AA44-7918EC88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Deep contextualized word representations</a:t>
            </a:r>
            <a:r>
              <a:rPr lang="en-US" sz="1400" dirty="0"/>
              <a:t>. Peters et al. NAACL 2018.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E4E55900-21E7-9F4D-8F44-CA5C0319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831EA-DA4E-C540-9D67-2EA0C640B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42" y="1574292"/>
            <a:ext cx="11247120" cy="33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Deep contextualized word representations</a:t>
            </a:r>
            <a:r>
              <a:rPr lang="en-US" sz="1400" dirty="0"/>
              <a:t>. Peters et al. NAACL 2018.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E4E55900-21E7-9F4D-8F44-CA5C0319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E9DAC-C47A-9F43-BC3D-F2B95B38C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9" y="1183376"/>
            <a:ext cx="5146750" cy="36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990C9-0B7D-314A-8722-4A06054FC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850" y="1183376"/>
            <a:ext cx="5180171" cy="36762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4E9494-EE02-6540-AAED-BBE055C938E8}"/>
              </a:ext>
            </a:extLst>
          </p:cNvPr>
          <p:cNvSpPr txBox="1">
            <a:spLocks/>
          </p:cNvSpPr>
          <p:nvPr/>
        </p:nvSpPr>
        <p:spPr>
          <a:xfrm>
            <a:off x="903804" y="4923926"/>
            <a:ext cx="10515600" cy="1162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The higher layer seems to learn </a:t>
            </a:r>
            <a:r>
              <a:rPr lang="en-US" sz="2400" b="1" dirty="0"/>
              <a:t>semantics</a:t>
            </a:r>
            <a:r>
              <a:rPr lang="en-US" sz="2400" dirty="0"/>
              <a:t> while the lower layer probably captured </a:t>
            </a:r>
            <a:r>
              <a:rPr lang="en-US" sz="2400" b="1" dirty="0"/>
              <a:t>syntactic</a:t>
            </a:r>
            <a:r>
              <a:rPr lang="en-US" sz="2400" dirty="0"/>
              <a:t> features</a:t>
            </a:r>
          </a:p>
          <a:p>
            <a:pPr marL="457200" indent="-457200" algn="ctr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87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ELMo yielded incredibly good </a:t>
            </a:r>
            <a:r>
              <a:rPr lang="en-US" sz="2400" dirty="0">
                <a:solidFill>
                  <a:srgbClr val="C00000"/>
                </a:solidFill>
              </a:rPr>
              <a:t>contextualized embeddings</a:t>
            </a:r>
            <a:r>
              <a:rPr lang="en-US" sz="2400" dirty="0"/>
              <a:t>, which yielded SOTA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Main ELMo takeaway: </a:t>
            </a:r>
            <a:r>
              <a:rPr lang="en-US" sz="2400" dirty="0"/>
              <a:t>given enough training data, having tons of explicit connections between your vectors is useful</a:t>
            </a:r>
            <a:br>
              <a:rPr lang="en-US" sz="2400" dirty="0"/>
            </a:br>
            <a:r>
              <a:rPr lang="en-US" sz="2400" dirty="0"/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E4E55900-21E7-9F4D-8F44-CA5C0319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47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1717060" y="1647386"/>
            <a:ext cx="8963640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Language Modelling </a:t>
            </a:r>
            <a:r>
              <a:rPr lang="en-US" sz="2400" dirty="0">
                <a:latin typeface="Avenir Book" panose="02000503020000020003" pitchFamily="2" charset="0"/>
              </a:rPr>
              <a:t>may help us for other tasks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</a:t>
            </a:r>
            <a:r>
              <a:rPr lang="en-US" sz="2400" dirty="0">
                <a:latin typeface="Avenir Book" panose="02000503020000020003" pitchFamily="2" charset="0"/>
              </a:rPr>
              <a:t> do a great job of capturing “</a:t>
            </a:r>
            <a:r>
              <a:rPr lang="en-US" sz="2400" i="1" dirty="0">
                <a:latin typeface="Avenir Book" panose="02000503020000020003" pitchFamily="2" charset="0"/>
              </a:rPr>
              <a:t>meaning</a:t>
            </a:r>
            <a:r>
              <a:rPr lang="en-US" sz="2400" dirty="0">
                <a:latin typeface="Avenir Book" panose="02000503020000020003" pitchFamily="2" charset="0"/>
              </a:rPr>
              <a:t>”, which can be used for almost every task</a:t>
            </a:r>
          </a:p>
          <a:p>
            <a:pPr lvl="1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latin typeface="Avenir Book" panose="02000503020000020003" pitchFamily="2" charset="0"/>
              </a:rPr>
              <a:t>Given a sequence of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words, we can produce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1</a:t>
            </a:r>
            <a:r>
              <a:rPr lang="en-US" dirty="0">
                <a:latin typeface="Avenir Book" panose="02000503020000020003" pitchFamily="2" charset="0"/>
              </a:rPr>
              <a:t> output</a:t>
            </a:r>
          </a:p>
          <a:p>
            <a:pPr lvl="1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latin typeface="Avenir Book" panose="02000503020000020003" pitchFamily="2" charset="0"/>
              </a:rPr>
              <a:t>Given a sequence of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words, we can produce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outputs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808332" y="860671"/>
            <a:ext cx="200166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 dirty="0">
                <a:solidFill>
                  <a:schemeClr val="bg1"/>
                </a:solidFill>
                <a:latin typeface="Avenir Black" panose="02000503020000020003" pitchFamily="2" charset="0"/>
              </a:rPr>
              <a:t>RECAP</a:t>
            </a:r>
            <a:endParaRPr lang="en-US" sz="36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32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48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1717060" y="1647386"/>
            <a:ext cx="8963640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Language Modelling </a:t>
            </a:r>
            <a:r>
              <a:rPr lang="en-US" sz="2400" dirty="0">
                <a:latin typeface="Avenir Book" panose="02000503020000020003" pitchFamily="2" charset="0"/>
              </a:rPr>
              <a:t>may help us for other tasks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</a:t>
            </a:r>
            <a:r>
              <a:rPr lang="en-US" sz="2400" dirty="0">
                <a:latin typeface="Avenir Book" panose="02000503020000020003" pitchFamily="2" charset="0"/>
              </a:rPr>
              <a:t> do a great job of capturing “</a:t>
            </a:r>
            <a:r>
              <a:rPr lang="en-US" sz="2400" i="1" dirty="0">
                <a:latin typeface="Avenir Book" panose="02000503020000020003" pitchFamily="2" charset="0"/>
              </a:rPr>
              <a:t>meaning</a:t>
            </a:r>
            <a:r>
              <a:rPr lang="en-US" sz="2400" dirty="0">
                <a:latin typeface="Avenir Book" panose="02000503020000020003" pitchFamily="2" charset="0"/>
              </a:rPr>
              <a:t>”, which can be used for almost every task</a:t>
            </a:r>
          </a:p>
          <a:p>
            <a:pPr lvl="1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latin typeface="Avenir Book" panose="02000503020000020003" pitchFamily="2" charset="0"/>
              </a:rPr>
              <a:t>Given a sequence of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words, we can produce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1</a:t>
            </a:r>
            <a:r>
              <a:rPr lang="en-US" dirty="0">
                <a:latin typeface="Avenir Book" panose="02000503020000020003" pitchFamily="2" charset="0"/>
              </a:rPr>
              <a:t> output</a:t>
            </a:r>
          </a:p>
          <a:p>
            <a:pPr lvl="1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latin typeface="Avenir Book" panose="02000503020000020003" pitchFamily="2" charset="0"/>
              </a:rPr>
              <a:t>Given a sequence of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words, we can produce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latin typeface="Avenir Book" panose="02000503020000020003" pitchFamily="2" charset="0"/>
              </a:rPr>
              <a:t> outputs</a:t>
            </a:r>
          </a:p>
          <a:p>
            <a:pPr lvl="1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latin typeface="Avenir Book" panose="02000503020000020003" pitchFamily="2" charset="0"/>
              </a:rPr>
              <a:t>What if we wish to have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M</a:t>
            </a:r>
            <a:r>
              <a:rPr lang="en-US" dirty="0">
                <a:latin typeface="Avenir Book" panose="02000503020000020003" pitchFamily="2" charset="0"/>
              </a:rPr>
              <a:t> outputs?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808332" y="860671"/>
            <a:ext cx="200166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 dirty="0">
                <a:solidFill>
                  <a:schemeClr val="bg1"/>
                </a:solidFill>
                <a:latin typeface="Avenir Black" panose="02000503020000020003" pitchFamily="2" charset="0"/>
              </a:rPr>
              <a:t>RECAP</a:t>
            </a:r>
            <a:endParaRPr lang="en-US" sz="36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11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C6E9C7-878F-2C4C-95E8-511D25DA0DD1}"/>
              </a:ext>
            </a:extLst>
          </p:cNvPr>
          <p:cNvSpPr txBox="1">
            <a:spLocks/>
          </p:cNvSpPr>
          <p:nvPr/>
        </p:nvSpPr>
        <p:spPr>
          <a:xfrm>
            <a:off x="2440102" y="552329"/>
            <a:ext cx="75184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latin typeface="Avenir Book" panose="02000503020000020003" pitchFamily="2" charset="0"/>
              </a:rPr>
              <a:t>We want to produce a </a:t>
            </a:r>
            <a:r>
              <a:rPr lang="en-US" b="1" dirty="0">
                <a:latin typeface="Avenir Book" panose="02000503020000020003" pitchFamily="2" charset="0"/>
              </a:rPr>
              <a:t>variable-length</a:t>
            </a:r>
            <a:r>
              <a:rPr lang="en-US" dirty="0">
                <a:latin typeface="Avenir Book" panose="02000503020000020003" pitchFamily="2" charset="0"/>
              </a:rPr>
              <a:t> output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(e.g.,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m</a:t>
            </a:r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predictions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20D9E-D39C-BA4C-9A38-DBF7C6507D7D}"/>
              </a:ext>
            </a:extLst>
          </p:cNvPr>
          <p:cNvSpPr/>
          <p:nvPr/>
        </p:nvSpPr>
        <p:spPr>
          <a:xfrm>
            <a:off x="1934889" y="4268984"/>
            <a:ext cx="351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Thank you for visiting!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72365-D851-6843-9393-F89AD1F6335C}"/>
              </a:ext>
            </a:extLst>
          </p:cNvPr>
          <p:cNvSpPr/>
          <p:nvPr/>
        </p:nvSpPr>
        <p:spPr>
          <a:xfrm>
            <a:off x="6389124" y="4268984"/>
            <a:ext cx="351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400" dirty="0">
                <a:latin typeface="Avenir Book" panose="02000503020000020003" pitchFamily="2" charset="0"/>
              </a:rPr>
              <a:t>Děkujeme za návštěvu!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81BCBD-1E0E-A749-8B93-3310E11B530A}"/>
              </a:ext>
            </a:extLst>
          </p:cNvPr>
          <p:cNvGrpSpPr/>
          <p:nvPr/>
        </p:nvGrpSpPr>
        <p:grpSpPr>
          <a:xfrm rot="16200000">
            <a:off x="3245231" y="3454620"/>
            <a:ext cx="1044754" cy="289544"/>
            <a:chOff x="4440201" y="3952213"/>
            <a:chExt cx="651892" cy="21266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BEC86D-5E80-A743-9234-D9DFAEC2D5B4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6706F9-B3CC-3A4F-8B9C-0EBF9B5E5AFC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019B6D-ADDB-4247-BBE0-8E5190212ED4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3BB037-26C2-744A-A0EB-8836E6A84755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8334A8-7E80-0345-BA8C-D5C9B4BC379B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4E075F-7FDB-A74D-89AF-9FFF3D4B3D35}"/>
              </a:ext>
            </a:extLst>
          </p:cNvPr>
          <p:cNvGrpSpPr/>
          <p:nvPr/>
        </p:nvGrpSpPr>
        <p:grpSpPr>
          <a:xfrm rot="16200000">
            <a:off x="2590404" y="3454620"/>
            <a:ext cx="1044754" cy="289544"/>
            <a:chOff x="4440201" y="3952213"/>
            <a:chExt cx="651892" cy="21266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1BE01D-ED87-4648-8490-DA1377984FA8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F40D3D-49BB-0947-A40B-4498F9D1B0AF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36BD92-017B-6E46-A0F1-812E799FCE3D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15FDA4-157C-614A-BF35-E2BD9B51131E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2E7964-0160-2240-B1E9-8FC5073B7DE6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67D9E6-E347-B249-ABAA-10B202564725}"/>
              </a:ext>
            </a:extLst>
          </p:cNvPr>
          <p:cNvGrpSpPr/>
          <p:nvPr/>
        </p:nvGrpSpPr>
        <p:grpSpPr>
          <a:xfrm rot="16200000">
            <a:off x="1870834" y="3454620"/>
            <a:ext cx="1044754" cy="289544"/>
            <a:chOff x="4440201" y="3952213"/>
            <a:chExt cx="651892" cy="21266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4691EB7-BA33-AE4E-B1CD-9DD968253C2F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A5E360-93CD-A64E-A690-988943105955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04FE10-7902-494A-AC34-69F392E128C9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3EF3B1-8DCB-A547-8B17-305B1D9A23A5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E48456-E6F4-9348-B239-54562DFAE079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1FFA62-4D23-F34A-9EAB-82FFA2ADE384}"/>
              </a:ext>
            </a:extLst>
          </p:cNvPr>
          <p:cNvGrpSpPr/>
          <p:nvPr/>
        </p:nvGrpSpPr>
        <p:grpSpPr>
          <a:xfrm rot="16200000">
            <a:off x="3964800" y="3454619"/>
            <a:ext cx="1044754" cy="289544"/>
            <a:chOff x="4440201" y="3952213"/>
            <a:chExt cx="651892" cy="21266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F41DEFD-5F17-4843-8133-71884A1DE5F0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FB0E31-82F3-694C-9203-EDC22C84CF52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83964C-DC21-A043-B3E9-E85474C1255C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66BA9BE-F56C-7A4E-87E3-A943F3D75225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04F378-3C47-E04D-93E6-681F04B8AC2A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0D40E3-DE4E-A449-9D18-BF592AA08A36}"/>
              </a:ext>
            </a:extLst>
          </p:cNvPr>
          <p:cNvGrpSpPr/>
          <p:nvPr/>
        </p:nvGrpSpPr>
        <p:grpSpPr>
          <a:xfrm rot="16200000">
            <a:off x="7543938" y="3423928"/>
            <a:ext cx="1044754" cy="289544"/>
            <a:chOff x="4440201" y="3952213"/>
            <a:chExt cx="651892" cy="21266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DAF83E1-08D4-6D47-89F5-1BA561380E4D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F080CA-6FAA-9A43-BABE-DFFEFA4826B2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164D61-D746-4F47-BBCC-1402A1E8D897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2A8EC2-731C-9646-B305-7E8F26A48AD3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F06157-2E94-8E41-8F43-D482FAFC1E65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16DC2D-022F-FF4D-A15F-4D14D3CA2939}"/>
              </a:ext>
            </a:extLst>
          </p:cNvPr>
          <p:cNvGrpSpPr/>
          <p:nvPr/>
        </p:nvGrpSpPr>
        <p:grpSpPr>
          <a:xfrm rot="16200000">
            <a:off x="6521821" y="3423928"/>
            <a:ext cx="1044754" cy="289544"/>
            <a:chOff x="4440201" y="3952213"/>
            <a:chExt cx="651892" cy="21266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B03BCBF-19C4-BB4D-B29B-33F0483F31C0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545A5D4-FEB6-C141-96E3-13DBD23C53D8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102AA5-30DE-FA40-8944-1435FAC017B3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39D6BF-B74C-7E4F-ADE3-3BFABA6DB8A1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689205-DC4E-614C-9568-77A803614219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BD1685-D650-744D-86FF-C217CA14D93B}"/>
              </a:ext>
            </a:extLst>
          </p:cNvPr>
          <p:cNvGrpSpPr/>
          <p:nvPr/>
        </p:nvGrpSpPr>
        <p:grpSpPr>
          <a:xfrm rot="16200000">
            <a:off x="8553051" y="3413432"/>
            <a:ext cx="1044754" cy="289544"/>
            <a:chOff x="4440201" y="3952213"/>
            <a:chExt cx="651892" cy="212666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4CBE6E04-1152-0E4B-A0CC-F404F4E84558}"/>
                </a:ext>
              </a:extLst>
            </p:cNvPr>
            <p:cNvSpPr/>
            <p:nvPr/>
          </p:nvSpPr>
          <p:spPr>
            <a:xfrm>
              <a:off x="4440201" y="3952213"/>
              <a:ext cx="651892" cy="2126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56E24AC-3785-EE4D-BF8A-AC992CAA82B5}"/>
                </a:ext>
              </a:extLst>
            </p:cNvPr>
            <p:cNvSpPr/>
            <p:nvPr/>
          </p:nvSpPr>
          <p:spPr>
            <a:xfrm>
              <a:off x="4497307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610CD7-E58E-1642-B02A-B8824B6E4AAC}"/>
                </a:ext>
              </a:extLst>
            </p:cNvPr>
            <p:cNvSpPr/>
            <p:nvPr/>
          </p:nvSpPr>
          <p:spPr>
            <a:xfrm>
              <a:off x="463151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EE4721-1F6A-324B-BAB7-F6EBB6B94043}"/>
                </a:ext>
              </a:extLst>
            </p:cNvPr>
            <p:cNvSpPr/>
            <p:nvPr/>
          </p:nvSpPr>
          <p:spPr>
            <a:xfrm>
              <a:off x="4765728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22FB6D-CC7E-BC42-88AF-6A931A3C6E29}"/>
                </a:ext>
              </a:extLst>
            </p:cNvPr>
            <p:cNvSpPr/>
            <p:nvPr/>
          </p:nvSpPr>
          <p:spPr>
            <a:xfrm>
              <a:off x="4902996" y="3987877"/>
              <a:ext cx="110744" cy="130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3ED84F4-E72D-7545-B331-7E2B1F0A4288}"/>
              </a:ext>
            </a:extLst>
          </p:cNvPr>
          <p:cNvSpPr/>
          <p:nvPr/>
        </p:nvSpPr>
        <p:spPr>
          <a:xfrm>
            <a:off x="5234299" y="3170914"/>
            <a:ext cx="965003" cy="59844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E29578"/>
                </a:solidFill>
                <a:latin typeface="Avenir Black" panose="02000503020000020003" pitchFamily="2" charset="0"/>
              </a:rPr>
              <a:t>QUIZ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9E709-A7BE-0D49-8A84-8A03E2E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052030"/>
            <a:ext cx="8267700" cy="37846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83CC55-13F8-1B4A-955F-7318C3FF898E}"/>
              </a:ext>
            </a:extLst>
          </p:cNvPr>
          <p:cNvSpPr/>
          <p:nvPr/>
        </p:nvSpPr>
        <p:spPr>
          <a:xfrm>
            <a:off x="1295400" y="1625600"/>
            <a:ext cx="238760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DE4700-8490-8440-97FC-EFE01187B484}"/>
              </a:ext>
            </a:extLst>
          </p:cNvPr>
          <p:cNvSpPr/>
          <p:nvPr/>
        </p:nvSpPr>
        <p:spPr>
          <a:xfrm>
            <a:off x="1511300" y="3175000"/>
            <a:ext cx="238760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75FBD6-B29D-1B48-B499-309E66666EFF}"/>
              </a:ext>
            </a:extLst>
          </p:cNvPr>
          <p:cNvSpPr/>
          <p:nvPr/>
        </p:nvSpPr>
        <p:spPr>
          <a:xfrm>
            <a:off x="1511300" y="3711540"/>
            <a:ext cx="344170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02BBE2-70E1-CC47-B5CA-A204B46EF3D0}"/>
              </a:ext>
            </a:extLst>
          </p:cNvPr>
          <p:cNvSpPr/>
          <p:nvPr/>
        </p:nvSpPr>
        <p:spPr>
          <a:xfrm>
            <a:off x="1511300" y="4188825"/>
            <a:ext cx="238760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2FE6F-516A-C244-862B-C98EA62EA138}"/>
              </a:ext>
            </a:extLst>
          </p:cNvPr>
          <p:cNvSpPr/>
          <p:nvPr/>
        </p:nvSpPr>
        <p:spPr>
          <a:xfrm>
            <a:off x="4127500" y="3182353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a proper LM, but it’s a masked language model (MLM)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11DD23-32D1-2B40-9616-FBCF84D066B5}"/>
              </a:ext>
            </a:extLst>
          </p:cNvPr>
          <p:cNvSpPr/>
          <p:nvPr/>
        </p:nvSpPr>
        <p:spPr>
          <a:xfrm>
            <a:off x="8782050" y="3757512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Auto-regressive LM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FF8FAF-9BA7-7749-9818-48E53395ADD6}"/>
              </a:ext>
            </a:extLst>
          </p:cNvPr>
          <p:cNvSpPr/>
          <p:nvPr/>
        </p:nvSpPr>
        <p:spPr>
          <a:xfrm>
            <a:off x="7581900" y="4286699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Auto-regressive LM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AACE6-E2CC-824E-ACA3-859F52A3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59268"/>
            <a:ext cx="2895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2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2241815"/>
            <a:ext cx="3230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C6C6D07-30D9-4847-A383-2454D2C47CA3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518618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3126151"/>
            <a:ext cx="15540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262E94-9E0C-2447-9CAD-E38B71D55C0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1400300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If our input is a sentence in </a:t>
            </a:r>
            <a:r>
              <a:rPr lang="en-US" sz="2400" dirty="0">
                <a:solidFill>
                  <a:srgbClr val="C00000"/>
                </a:solidFill>
              </a:rPr>
              <a:t>Language A</a:t>
            </a:r>
            <a:r>
              <a:rPr lang="en-US" sz="2400" dirty="0"/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Language B</a:t>
            </a:r>
            <a:r>
              <a:rPr lang="en-US" sz="2400" dirty="0"/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Instead, let a </a:t>
            </a:r>
            <a:r>
              <a:rPr lang="en-US" sz="2400" b="1" i="1" dirty="0"/>
              <a:t>sequence</a:t>
            </a:r>
            <a:r>
              <a:rPr lang="en-US" sz="2400" dirty="0"/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sz="2400" dirty="0"/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seq2seq</a:t>
            </a:r>
            <a:r>
              <a:rPr lang="en-US" sz="2400" dirty="0"/>
              <a:t> models are comprised of </a:t>
            </a:r>
            <a:r>
              <a:rPr lang="en-US" sz="2400" b="1" dirty="0"/>
              <a:t>2 RNNs</a:t>
            </a:r>
            <a:r>
              <a:rPr lang="en-US" sz="2400" dirty="0"/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976146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7416799" cy="631203"/>
          </a:xfrm>
        </p:spPr>
        <p:txBody>
          <a:bodyPr>
            <a:normAutofit/>
          </a:bodyPr>
          <a:lstStyle/>
          <a:p>
            <a:r>
              <a:rPr lang="en-US" dirty="0"/>
              <a:t>Types of Conditional Prediction</a:t>
            </a:r>
          </a:p>
        </p:txBody>
      </p:sp>
      <p:sp>
        <p:nvSpPr>
          <p:cNvPr id="107" name="Slide Number Placeholder 9">
            <a:extLst>
              <a:ext uri="{FF2B5EF4-FFF2-40B4-BE49-F238E27FC236}">
                <a16:creationId xmlns:a16="http://schemas.microsoft.com/office/drawing/2014/main" id="{9F9A4441-383C-2646-B516-7B89FA88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6D9CC4-A845-1144-9F09-4A9E7ED12407}"/>
              </a:ext>
            </a:extLst>
          </p:cNvPr>
          <p:cNvSpPr txBox="1">
            <a:spLocks/>
          </p:cNvSpPr>
          <p:nvPr/>
        </p:nvSpPr>
        <p:spPr>
          <a:xfrm>
            <a:off x="1295400" y="933134"/>
            <a:ext cx="3581400" cy="739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Many-to-1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914F-2010-0743-836A-1FB44390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722590"/>
            <a:ext cx="2946400" cy="716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C269-B08F-B74D-BDEC-D823C6EECD9A}"/>
                  </a:ext>
                </a:extLst>
              </p:cNvPr>
              <p:cNvSpPr txBox="1"/>
              <p:nvPr/>
            </p:nvSpPr>
            <p:spPr>
              <a:xfrm>
                <a:off x="1168400" y="1865217"/>
                <a:ext cx="38354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C269-B08F-B74D-BDEC-D823C6EE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1865217"/>
                <a:ext cx="3835400" cy="430887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F2C0D3DA-B3D2-964E-ABF4-2613806E8A5B}"/>
              </a:ext>
            </a:extLst>
          </p:cNvPr>
          <p:cNvSpPr txBox="1">
            <a:spLocks/>
          </p:cNvSpPr>
          <p:nvPr/>
        </p:nvSpPr>
        <p:spPr>
          <a:xfrm>
            <a:off x="1295400" y="2948787"/>
            <a:ext cx="4584700" cy="739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Many-to-many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23970-CD8D-8E45-A12B-6B972162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7" y="3910551"/>
            <a:ext cx="5659643" cy="158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56BAA-0F21-0141-90D3-C399DE05A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460" y="3910551"/>
            <a:ext cx="5706804" cy="15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5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1109131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470030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22A2E70F-3ACF-6742-9B73-9A31BF7781CA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2907541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40C4B1F5-510F-2F42-B21F-5806E198B3A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4072C3A-5EFD-A243-AFB7-7C8FFA9F044C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5AC62089-F4C5-C34D-B657-13A6BED3BD0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6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69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87A2DBD-54CE-1848-AF0A-5964A1C1DFDB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39856BF-5551-7643-9975-2D81037C3D99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6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E29578"/>
                </a:solidFill>
                <a:latin typeface="Avenir Black" panose="02000503020000020003" pitchFamily="2" charset="0"/>
              </a:rPr>
              <a:t>QUIZ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27534-7FFD-2B44-99E0-B6106C1A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114425"/>
            <a:ext cx="10312400" cy="427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83CC55-13F8-1B4A-955F-7318C3FF898E}"/>
              </a:ext>
            </a:extLst>
          </p:cNvPr>
          <p:cNvSpPr/>
          <p:nvPr/>
        </p:nvSpPr>
        <p:spPr>
          <a:xfrm>
            <a:off x="1339850" y="3968250"/>
            <a:ext cx="574675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FF8FAF-9BA7-7749-9818-48E53395ADD6}"/>
              </a:ext>
            </a:extLst>
          </p:cNvPr>
          <p:cNvSpPr/>
          <p:nvPr/>
        </p:nvSpPr>
        <p:spPr>
          <a:xfrm>
            <a:off x="7200900" y="4037584"/>
            <a:ext cx="177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e.g., word2vec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0C2A86-E5CC-E54C-9E39-5EBD3885A31F}"/>
              </a:ext>
            </a:extLst>
          </p:cNvPr>
          <p:cNvSpPr/>
          <p:nvPr/>
        </p:nvSpPr>
        <p:spPr>
          <a:xfrm>
            <a:off x="1352550" y="4476250"/>
            <a:ext cx="5746750" cy="508000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B2890-03DB-3345-8040-A25C20B4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249237"/>
            <a:ext cx="252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56BCAFBD-CFF3-234C-8327-A5390C8D23F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2440622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F59D6A4-F3B9-444B-A624-4E23710BEF78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2948821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6020504-39FE-4745-8CA2-A440A6294F62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2479698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26BB91AA-B5A8-3945-BDA0-8ECD6EEAC664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4276574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53ED51A7-E717-0342-BCE6-D340FA5D497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3449699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CDE1E91-1F95-5E47-8DA4-83CAA990AD09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42709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3911336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9401DC6-8700-DD41-BE49-5ED05956D531}"/>
              </a:ext>
            </a:extLst>
          </p:cNvPr>
          <p:cNvSpPr txBox="1">
            <a:spLocks/>
          </p:cNvSpPr>
          <p:nvPr/>
        </p:nvSpPr>
        <p:spPr>
          <a:xfrm>
            <a:off x="11050384" y="180757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3211166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341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 161">
            <a:extLst>
              <a:ext uri="{FF2B5EF4-FFF2-40B4-BE49-F238E27FC236}">
                <a16:creationId xmlns:a16="http://schemas.microsoft.com/office/drawing/2014/main" id="{0B021189-9996-3849-A137-643E07B34A28}"/>
              </a:ext>
            </a:extLst>
          </p:cNvPr>
          <p:cNvSpPr/>
          <p:nvPr/>
        </p:nvSpPr>
        <p:spPr>
          <a:xfrm>
            <a:off x="8486818" y="1647533"/>
            <a:ext cx="526160" cy="2497362"/>
          </a:xfrm>
          <a:prstGeom prst="rect">
            <a:avLst/>
          </a:prstGeom>
          <a:solidFill>
            <a:srgbClr val="FF7F9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EC3AD702-6F9B-6443-81C6-36B0B6D47EB0}"/>
              </a:ext>
            </a:extLst>
          </p:cNvPr>
          <p:cNvSpPr txBox="1">
            <a:spLocks/>
          </p:cNvSpPr>
          <p:nvPr/>
        </p:nvSpPr>
        <p:spPr>
          <a:xfrm>
            <a:off x="616178" y="1073738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8CDDCF43-BDD3-4F45-BAFD-BC39D490C8AA}"/>
              </a:ext>
            </a:extLst>
          </p:cNvPr>
          <p:cNvSpPr txBox="1">
            <a:spLocks/>
          </p:cNvSpPr>
          <p:nvPr/>
        </p:nvSpPr>
        <p:spPr>
          <a:xfrm>
            <a:off x="820524" y="1217932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F87DD86F-2E21-AD4A-AE7E-5A3E07651410}"/>
              </a:ext>
            </a:extLst>
          </p:cNvPr>
          <p:cNvSpPr/>
          <p:nvPr/>
        </p:nvSpPr>
        <p:spPr>
          <a:xfrm rot="10800000">
            <a:off x="2117908" y="3423157"/>
            <a:ext cx="6441356" cy="992934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0E91F8-291C-ED41-8EDE-1AC05DB4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38333"/>
            <a:ext cx="10337800" cy="3543300"/>
          </a:xfrm>
          <a:prstGeom prst="rect">
            <a:avLst/>
          </a:prstGeom>
        </p:spPr>
      </p:pic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E29578"/>
                </a:solidFill>
                <a:latin typeface="Avenir Black" panose="02000503020000020003" pitchFamily="2" charset="0"/>
              </a:rPr>
              <a:t>QUIZ 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83CC55-13F8-1B4A-955F-7318C3FF898E}"/>
              </a:ext>
            </a:extLst>
          </p:cNvPr>
          <p:cNvSpPr/>
          <p:nvPr/>
        </p:nvSpPr>
        <p:spPr>
          <a:xfrm>
            <a:off x="1190625" y="3425825"/>
            <a:ext cx="10163175" cy="688983"/>
          </a:xfrm>
          <a:prstGeom prst="ellipse">
            <a:avLst/>
          </a:prstGeom>
          <a:solidFill>
            <a:srgbClr val="FFFF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A853C-09E5-BE4A-B50E-F3785961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142875"/>
            <a:ext cx="2476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1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 161">
            <a:extLst>
              <a:ext uri="{FF2B5EF4-FFF2-40B4-BE49-F238E27FC236}">
                <a16:creationId xmlns:a16="http://schemas.microsoft.com/office/drawing/2014/main" id="{0B021189-9996-3849-A137-643E07B34A28}"/>
              </a:ext>
            </a:extLst>
          </p:cNvPr>
          <p:cNvSpPr/>
          <p:nvPr/>
        </p:nvSpPr>
        <p:spPr>
          <a:xfrm>
            <a:off x="8486818" y="1647533"/>
            <a:ext cx="526160" cy="2497362"/>
          </a:xfrm>
          <a:prstGeom prst="rect">
            <a:avLst/>
          </a:prstGeom>
          <a:solidFill>
            <a:srgbClr val="FF7F9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F87DD86F-2E21-AD4A-AE7E-5A3E07651410}"/>
              </a:ext>
            </a:extLst>
          </p:cNvPr>
          <p:cNvSpPr/>
          <p:nvPr/>
        </p:nvSpPr>
        <p:spPr>
          <a:xfrm rot="10800000">
            <a:off x="2117908" y="3423157"/>
            <a:ext cx="6441356" cy="992934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402D709F-3A5F-924C-B7B9-DCE25A40EFF4}"/>
              </a:ext>
            </a:extLst>
          </p:cNvPr>
          <p:cNvSpPr txBox="1">
            <a:spLocks/>
          </p:cNvSpPr>
          <p:nvPr/>
        </p:nvSpPr>
        <p:spPr>
          <a:xfrm>
            <a:off x="2258428" y="1050673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9829DEE9-3477-B64E-93F2-E88471C92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2774" y="1194867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generates decoder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9829DEE9-3477-B64E-93F2-E88471C9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74" y="1194867"/>
                <a:ext cx="5394599" cy="1467167"/>
              </a:xfrm>
              <a:prstGeom prst="rect">
                <a:avLst/>
              </a:prstGeom>
              <a:blipFill>
                <a:blip r:embed="rId19"/>
                <a:stretch>
                  <a:fillRect l="-1174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517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905000" y="2070100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See any issues with this traditional </a:t>
            </a:r>
            <a:r>
              <a:rPr lang="en-US" b="1" dirty="0">
                <a:solidFill>
                  <a:srgbClr val="C00000"/>
                </a:solidFill>
              </a:rPr>
              <a:t>seq2seq</a:t>
            </a:r>
            <a:r>
              <a:rPr lang="en-US" dirty="0"/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1721530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ight Arrow 189">
            <a:extLst>
              <a:ext uri="{FF2B5EF4-FFF2-40B4-BE49-F238E27FC236}">
                <a16:creationId xmlns:a16="http://schemas.microsoft.com/office/drawing/2014/main" id="{864AEB1C-B27A-B24D-B1E3-4F6EE752AACD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91835056-D0C2-B043-A16F-AC4C0077CE44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9BA997D3-395A-E941-A257-7FAC94705AC7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E0E3F8B8-C9C9-BD42-B376-848135D4E654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D44B03BB-D147-4F4F-BF4A-D98738D400EF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E2BE20A2-FE2C-F940-B4BA-3D19702D6467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02D93CE6-3623-B544-9F17-0BC6B3596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02D93CE6-3623-B544-9F17-0BC6B359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Content Placeholder 2">
                <a:extLst>
                  <a:ext uri="{FF2B5EF4-FFF2-40B4-BE49-F238E27FC236}">
                    <a16:creationId xmlns:a16="http://schemas.microsoft.com/office/drawing/2014/main" id="{BB0DAD99-7C66-BF49-91D2-9C03DD394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7" name="Content Placeholder 2">
                <a:extLst>
                  <a:ext uri="{FF2B5EF4-FFF2-40B4-BE49-F238E27FC236}">
                    <a16:creationId xmlns:a16="http://schemas.microsoft.com/office/drawing/2014/main" id="{BB0DAD99-7C66-BF49-91D2-9C03DD394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548410E5-A606-864D-AC31-B35BE1A2F1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548410E5-A606-864D-AC31-B35BE1A2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5D2994C5-AC51-C34F-82F2-68B2A0C26D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5D2994C5-AC51-C34F-82F2-68B2A0C2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E16BCDC-9C02-2E4E-9227-1E97388F0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E16BCDC-9C02-2E4E-9227-1E97388F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ECB067D7-68DA-9440-9CAD-A01C9F856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ECB067D7-68DA-9440-9CAD-A01C9F85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172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ight Arrow 189">
            <a:extLst>
              <a:ext uri="{FF2B5EF4-FFF2-40B4-BE49-F238E27FC236}">
                <a16:creationId xmlns:a16="http://schemas.microsoft.com/office/drawing/2014/main" id="{864AEB1C-B27A-B24D-B1E3-4F6EE752AACD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91835056-D0C2-B043-A16F-AC4C0077CE44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ight Arrow 191">
            <a:extLst>
              <a:ext uri="{FF2B5EF4-FFF2-40B4-BE49-F238E27FC236}">
                <a16:creationId xmlns:a16="http://schemas.microsoft.com/office/drawing/2014/main" id="{9BA997D3-395A-E941-A257-7FAC94705AC7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E0E3F8B8-C9C9-BD42-B376-848135D4E654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D44B03BB-D147-4F4F-BF4A-D98738D400EF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E2BE20A2-FE2C-F940-B4BA-3D19702D6467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02D93CE6-3623-B544-9F17-0BC6B3596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02D93CE6-3623-B544-9F17-0BC6B359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Content Placeholder 2">
                <a:extLst>
                  <a:ext uri="{FF2B5EF4-FFF2-40B4-BE49-F238E27FC236}">
                    <a16:creationId xmlns:a16="http://schemas.microsoft.com/office/drawing/2014/main" id="{BB0DAD99-7C66-BF49-91D2-9C03DD394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7" name="Content Placeholder 2">
                <a:extLst>
                  <a:ext uri="{FF2B5EF4-FFF2-40B4-BE49-F238E27FC236}">
                    <a16:creationId xmlns:a16="http://schemas.microsoft.com/office/drawing/2014/main" id="{BB0DAD99-7C66-BF49-91D2-9C03DD394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548410E5-A606-864D-AC31-B35BE1A2F1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548410E5-A606-864D-AC31-B35BE1A2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5D2994C5-AC51-C34F-82F2-68B2A0C26D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5D2994C5-AC51-C34F-82F2-68B2A0C2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E16BCDC-9C02-2E4E-9227-1E97388F0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E16BCDC-9C02-2E4E-9227-1E97388F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ECB067D7-68DA-9440-9CAD-A01C9F856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ECB067D7-68DA-9440-9CAD-A01C9F85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D856D41-AEC1-CB4D-AFAF-68C8AFA26AA6}"/>
              </a:ext>
            </a:extLst>
          </p:cNvPr>
          <p:cNvSpPr txBox="1">
            <a:spLocks/>
          </p:cNvSpPr>
          <p:nvPr/>
        </p:nvSpPr>
        <p:spPr>
          <a:xfrm>
            <a:off x="837222" y="988651"/>
            <a:ext cx="6369751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It’s crazy that the entire “meaning” of the 1</a:t>
            </a:r>
            <a:r>
              <a:rPr lang="en-US" sz="2000" b="1" baseline="30000" dirty="0">
                <a:solidFill>
                  <a:srgbClr val="C00000"/>
                </a:solidFill>
                <a:latin typeface="Avenir Light" panose="020B0402020203020204" pitchFamily="34" charset="77"/>
              </a:rPr>
              <a:t>st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sequence is expected to be packed into this </a:t>
            </a:r>
            <a:r>
              <a:rPr lang="en-US" sz="2000" b="1" dirty="0">
                <a:highlight>
                  <a:srgbClr val="FFFF00"/>
                </a:highlight>
                <a:latin typeface="Avenir Light" panose="020B0402020203020204" pitchFamily="34" charset="77"/>
              </a:rPr>
              <a:t>one embedding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, and that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then never interacts w/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again. Hands free.</a:t>
            </a:r>
          </a:p>
        </p:txBody>
      </p:sp>
    </p:spTree>
    <p:extLst>
      <p:ext uri="{BB962C8B-B14F-4D97-AF65-F5344CB8AC3E}">
        <p14:creationId xmlns:p14="http://schemas.microsoft.com/office/powerpoint/2010/main" val="1416551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3126151"/>
            <a:ext cx="15540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262E94-9E0C-2447-9CAD-E38B71D55C04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894048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0B0C8C-2BBC-A449-8407-976AE62F30E5}"/>
              </a:ext>
            </a:extLst>
          </p:cNvPr>
          <p:cNvSpPr/>
          <p:nvPr/>
        </p:nvSpPr>
        <p:spPr>
          <a:xfrm>
            <a:off x="2154343" y="3958833"/>
            <a:ext cx="34844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84C59-BECB-8A43-BEC7-D757DF6B1881}"/>
              </a:ext>
            </a:extLst>
          </p:cNvPr>
          <p:cNvSpPr/>
          <p:nvPr/>
        </p:nvSpPr>
        <p:spPr>
          <a:xfrm>
            <a:off x="1059469" y="1548450"/>
            <a:ext cx="771242" cy="90716"/>
          </a:xfrm>
          <a:prstGeom prst="rect">
            <a:avLst/>
          </a:prstGeom>
          <a:solidFill>
            <a:srgbClr val="83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9D1A0-258E-D045-AE52-DEB2019F5075}"/>
              </a:ext>
            </a:extLst>
          </p:cNvPr>
          <p:cNvSpPr/>
          <p:nvPr/>
        </p:nvSpPr>
        <p:spPr>
          <a:xfrm>
            <a:off x="1059469" y="1639165"/>
            <a:ext cx="771242" cy="100361"/>
          </a:xfrm>
          <a:prstGeom prst="rect">
            <a:avLst/>
          </a:prstGeom>
          <a:solidFill>
            <a:srgbClr val="00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rgbClr val="B50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rgbClr val="700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7F32D-BDF7-E043-B760-EBAAACE09F32}"/>
              </a:ext>
            </a:extLst>
          </p:cNvPr>
          <p:cNvSpPr/>
          <p:nvPr/>
        </p:nvSpPr>
        <p:spPr>
          <a:xfrm>
            <a:off x="1059469" y="322731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515F3-7CF6-6149-882E-660094C94920}"/>
              </a:ext>
            </a:extLst>
          </p:cNvPr>
          <p:cNvSpPr/>
          <p:nvPr/>
        </p:nvSpPr>
        <p:spPr>
          <a:xfrm>
            <a:off x="1059469" y="331803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F96F26-103C-5D48-8554-5BBC65F5217B}"/>
              </a:ext>
            </a:extLst>
          </p:cNvPr>
          <p:cNvSpPr/>
          <p:nvPr/>
        </p:nvSpPr>
        <p:spPr>
          <a:xfrm>
            <a:off x="1059469" y="4110181"/>
            <a:ext cx="771242" cy="907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5FA4-5A1B-C549-B1FC-87B30EA3AF0B}"/>
              </a:ext>
            </a:extLst>
          </p:cNvPr>
          <p:cNvSpPr/>
          <p:nvPr/>
        </p:nvSpPr>
        <p:spPr>
          <a:xfrm>
            <a:off x="1059469" y="4200896"/>
            <a:ext cx="771242" cy="1003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BDED051-7BAB-E54C-8102-90040A68E4C2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Long Short-Term Memory (LSTMs)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Bi-LSTM and ELMo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2978752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7C7878-B22A-1A4C-8FF6-E4233391B42C}"/>
              </a:ext>
            </a:extLst>
          </p:cNvPr>
          <p:cNvSpPr txBox="1">
            <a:spLocks/>
          </p:cNvSpPr>
          <p:nvPr/>
        </p:nvSpPr>
        <p:spPr>
          <a:xfrm>
            <a:off x="1632692" y="1554064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Instead, what if the decoder, at each step, pays </a:t>
            </a:r>
            <a:r>
              <a:rPr lang="en-US" dirty="0">
                <a:solidFill>
                  <a:srgbClr val="C00000"/>
                </a:solidFill>
              </a:rPr>
              <a:t>attention</a:t>
            </a:r>
            <a:r>
              <a:rPr lang="en-US" dirty="0"/>
              <a:t> to a </a:t>
            </a:r>
            <a:r>
              <a:rPr lang="en-US" i="1" dirty="0"/>
              <a:t>distribution</a:t>
            </a:r>
            <a:r>
              <a:rPr lang="en-US" dirty="0"/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691559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632692" y="1554064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Instead, what if the decoder, at each step, pays </a:t>
            </a:r>
            <a:r>
              <a:rPr lang="en-US" dirty="0">
                <a:solidFill>
                  <a:srgbClr val="C00000"/>
                </a:solidFill>
              </a:rPr>
              <a:t>attention</a:t>
            </a:r>
            <a:r>
              <a:rPr lang="en-US" dirty="0"/>
              <a:t> to a </a:t>
            </a:r>
            <a:r>
              <a:rPr lang="en-US" i="1" dirty="0"/>
              <a:t>distribution</a:t>
            </a:r>
            <a:r>
              <a:rPr lang="en-US" dirty="0"/>
              <a:t> of all of the encoder’s hidden states?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05A278-5688-C946-BED2-EDA65D297D8A}"/>
              </a:ext>
            </a:extLst>
          </p:cNvPr>
          <p:cNvSpPr txBox="1">
            <a:spLocks/>
          </p:cNvSpPr>
          <p:nvPr/>
        </p:nvSpPr>
        <p:spPr>
          <a:xfrm>
            <a:off x="1258784" y="3436301"/>
            <a:ext cx="9866416" cy="254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b="1" dirty="0">
                <a:solidFill>
                  <a:srgbClr val="C00000"/>
                </a:solidFill>
              </a:rPr>
              <a:t>Intuition: </a:t>
            </a:r>
            <a:r>
              <a:rPr lang="en-US" dirty="0"/>
              <a:t>when we (humans) translate a sentence, we don’t just consume the original sentence, reflect on the meaning of the last word, then regurgitate in a new language; we </a:t>
            </a:r>
            <a:r>
              <a:rPr lang="en-US" dirty="0">
                <a:solidFill>
                  <a:srgbClr val="00449C"/>
                </a:solidFill>
              </a:rPr>
              <a:t>continuously think back at the original sentence </a:t>
            </a:r>
            <a:r>
              <a:rPr lang="en-US" dirty="0"/>
              <a:t>while focusing on </a:t>
            </a:r>
            <a:r>
              <a:rPr lang="en-US" dirty="0">
                <a:solidFill>
                  <a:srgbClr val="00449C"/>
                </a:solidFill>
              </a:rPr>
              <a:t>different parts.</a:t>
            </a:r>
          </a:p>
        </p:txBody>
      </p:sp>
    </p:spTree>
    <p:extLst>
      <p:ext uri="{BB962C8B-B14F-4D97-AF65-F5344CB8AC3E}">
        <p14:creationId xmlns:p14="http://schemas.microsoft.com/office/powerpoint/2010/main" val="2888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1508577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2235200" y="1084164"/>
            <a:ext cx="9118600" cy="3017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The concept of </a:t>
            </a:r>
            <a:r>
              <a:rPr lang="en-US" sz="2400" dirty="0">
                <a:solidFill>
                  <a:srgbClr val="C00000"/>
                </a:solidFill>
              </a:rPr>
              <a:t>attention</a:t>
            </a:r>
            <a:r>
              <a:rPr lang="en-US" sz="2400" dirty="0"/>
              <a:t> within cognitive neuroscience and psychology dates back to the 1800s.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[William James, 1890]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 err="1">
                <a:solidFill>
                  <a:srgbClr val="C00000"/>
                </a:solidFill>
              </a:rPr>
              <a:t>Nadaray</a:t>
            </a:r>
            <a:r>
              <a:rPr lang="en-US" sz="2400" dirty="0">
                <a:solidFill>
                  <a:srgbClr val="C00000"/>
                </a:solidFill>
              </a:rPr>
              <a:t>-Watson kernel regression </a:t>
            </a:r>
            <a:r>
              <a:rPr lang="en-US" sz="2400" dirty="0"/>
              <a:t>proposed in 1964. It </a:t>
            </a:r>
            <a:r>
              <a:rPr lang="en-US" sz="2400" i="1" dirty="0"/>
              <a:t>locally weighted</a:t>
            </a:r>
            <a:r>
              <a:rPr lang="en-US" sz="2400" dirty="0"/>
              <a:t> its predictions.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48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63CA039-E065-554D-B310-A0DA4BA340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.4?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63CA039-E065-554D-B310-A0DA4BA3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AB723E2A-94D9-9247-BBD1-85658CD73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.3?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AB723E2A-94D9-9247-BBD1-85658CD7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9F28E261-6C6E-E748-B765-ABEAF4E2F1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9F28E261-6C6E-E748-B765-ABEAF4E2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89B6344-0723-D44B-80C5-3BAB6DDA9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89B6344-0723-D44B-80C5-3BAB6DDA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5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1D4CBD-D060-1344-B4E6-14A44B845B7E}"/>
              </a:ext>
            </a:extLst>
          </p:cNvPr>
          <p:cNvSpPr txBox="1">
            <a:spLocks/>
          </p:cNvSpPr>
          <p:nvPr/>
        </p:nvSpPr>
        <p:spPr>
          <a:xfrm>
            <a:off x="609785" y="1238014"/>
            <a:ext cx="5197628" cy="446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0"/>
              </a:spcBef>
            </a:pPr>
            <a:r>
              <a:rPr lang="en-US" sz="2400" b="1" dirty="0">
                <a:latin typeface="Avenir Light" panose="020B0402020203020204" pitchFamily="34" charset="77"/>
              </a:rPr>
              <a:t>RNNs help capture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more context </a:t>
            </a:r>
            <a:r>
              <a:rPr lang="en-US" sz="2400" b="1" dirty="0">
                <a:latin typeface="Avenir Light" panose="020B0402020203020204" pitchFamily="34" charset="77"/>
              </a:rPr>
              <a:t>while avoiding </a:t>
            </a:r>
            <a:r>
              <a:rPr lang="en-US" sz="2400" b="1" u="sng" dirty="0">
                <a:latin typeface="Avenir Light" panose="020B0402020203020204" pitchFamily="34" charset="77"/>
              </a:rPr>
              <a:t>sparsity</a:t>
            </a:r>
            <a:r>
              <a:rPr lang="en-US" sz="2400" b="1" dirty="0">
                <a:latin typeface="Avenir Light" panose="020B0402020203020204" pitchFamily="34" charset="77"/>
              </a:rPr>
              <a:t>, </a:t>
            </a:r>
            <a:r>
              <a:rPr lang="en-US" sz="2400" b="1" u="sng" dirty="0">
                <a:latin typeface="Avenir Light" panose="020B0402020203020204" pitchFamily="34" charset="77"/>
              </a:rPr>
              <a:t>storage</a:t>
            </a:r>
            <a:r>
              <a:rPr lang="en-US" sz="2400" b="1" dirty="0">
                <a:latin typeface="Avenir Light" panose="020B0402020203020204" pitchFamily="34" charset="77"/>
              </a:rPr>
              <a:t>, and </a:t>
            </a:r>
            <a:r>
              <a:rPr lang="en-US" sz="2400" b="1" u="sng" dirty="0">
                <a:latin typeface="Avenir Light" panose="020B0402020203020204" pitchFamily="34" charset="77"/>
              </a:rPr>
              <a:t>compute</a:t>
            </a:r>
            <a:r>
              <a:rPr lang="en-US" sz="2400" b="1" dirty="0">
                <a:latin typeface="Avenir Light" panose="020B0402020203020204" pitchFamily="34" charset="77"/>
              </a:rPr>
              <a:t> issues!</a:t>
            </a:r>
          </a:p>
          <a:p>
            <a:pPr>
              <a:lnSpc>
                <a:spcPct val="100000"/>
              </a:lnSpc>
              <a:spcBef>
                <a:spcPts val="4000"/>
              </a:spcBef>
            </a:pPr>
            <a:r>
              <a:rPr lang="en-US" sz="2400" b="1" dirty="0">
                <a:latin typeface="Avenir Light" panose="020B0402020203020204" pitchFamily="34" charset="77"/>
              </a:rPr>
              <a:t>The </a:t>
            </a:r>
            <a:r>
              <a:rPr lang="en-US" sz="2400" b="1" u="sng" dirty="0">
                <a:latin typeface="Avenir Light" panose="020B0402020203020204" pitchFamily="34" charset="77"/>
              </a:rPr>
              <a:t>hidden layer</a:t>
            </a:r>
            <a:r>
              <a:rPr lang="en-US" sz="2400" b="1" dirty="0">
                <a:latin typeface="Avenir Light" panose="020B0402020203020204" pitchFamily="34" charset="77"/>
              </a:rPr>
              <a:t> is what we care about. It represents the word’s “</a:t>
            </a:r>
            <a:r>
              <a:rPr lang="en-US" sz="2400" b="1" dirty="0">
                <a:highlight>
                  <a:srgbClr val="FFFF00"/>
                </a:highlight>
                <a:latin typeface="Avenir Light" panose="020B0402020203020204" pitchFamily="34" charset="77"/>
              </a:rPr>
              <a:t>meaning</a:t>
            </a:r>
            <a:r>
              <a:rPr lang="en-US" sz="2400" b="1" dirty="0">
                <a:latin typeface="Avenir Light" panose="020B0402020203020204" pitchFamily="34" charset="77"/>
              </a:rPr>
              <a:t>”.</a:t>
            </a:r>
          </a:p>
          <a:p>
            <a:pPr>
              <a:lnSpc>
                <a:spcPct val="100000"/>
              </a:lnSpc>
              <a:spcBef>
                <a:spcPts val="4000"/>
              </a:spcBef>
            </a:pPr>
            <a:r>
              <a:rPr lang="en-US" sz="2400" b="1" dirty="0">
                <a:latin typeface="Avenir Light" panose="020B0402020203020204" pitchFamily="34" charset="77"/>
              </a:rPr>
              <a:t>Often suffers from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vanishing/exploding gradients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631BA36-4001-3642-BC21-585BBD6E8E49}"/>
              </a:ext>
            </a:extLst>
          </p:cNvPr>
          <p:cNvSpPr txBox="1">
            <a:spLocks/>
          </p:cNvSpPr>
          <p:nvPr/>
        </p:nvSpPr>
        <p:spPr>
          <a:xfrm>
            <a:off x="6100750" y="4125285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E0A7E7-3872-5047-A1E6-CCAEDCF926BD}"/>
              </a:ext>
            </a:extLst>
          </p:cNvPr>
          <p:cNvSpPr txBox="1">
            <a:spLocks/>
          </p:cNvSpPr>
          <p:nvPr/>
        </p:nvSpPr>
        <p:spPr>
          <a:xfrm>
            <a:off x="5983934" y="2963139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94A21D3-3D6F-8E49-8534-357D6D0B330B}"/>
              </a:ext>
            </a:extLst>
          </p:cNvPr>
          <p:cNvSpPr txBox="1">
            <a:spLocks/>
          </p:cNvSpPr>
          <p:nvPr/>
        </p:nvSpPr>
        <p:spPr>
          <a:xfrm>
            <a:off x="6078387" y="1826819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899288-AB3A-1449-A8FA-3D854F8045EE}"/>
              </a:ext>
            </a:extLst>
          </p:cNvPr>
          <p:cNvSpPr/>
          <p:nvPr/>
        </p:nvSpPr>
        <p:spPr>
          <a:xfrm>
            <a:off x="8397747" y="4161720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52B5F9-A1D2-5D41-8A96-6CECF68743BF}"/>
              </a:ext>
            </a:extLst>
          </p:cNvPr>
          <p:cNvSpPr/>
          <p:nvPr/>
        </p:nvSpPr>
        <p:spPr>
          <a:xfrm>
            <a:off x="8502529" y="421707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83466B6-5787-AB4A-A3D7-ADA8437DD16B}"/>
              </a:ext>
            </a:extLst>
          </p:cNvPr>
          <p:cNvSpPr/>
          <p:nvPr/>
        </p:nvSpPr>
        <p:spPr>
          <a:xfrm>
            <a:off x="8748788" y="421707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D35DDD-C603-5849-9B6C-E9797332AAAD}"/>
              </a:ext>
            </a:extLst>
          </p:cNvPr>
          <p:cNvSpPr/>
          <p:nvPr/>
        </p:nvSpPr>
        <p:spPr>
          <a:xfrm>
            <a:off x="8995047" y="421707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EAF276-79A8-4842-BCB6-AC03F3A4E977}"/>
              </a:ext>
            </a:extLst>
          </p:cNvPr>
          <p:cNvSpPr/>
          <p:nvPr/>
        </p:nvSpPr>
        <p:spPr>
          <a:xfrm>
            <a:off x="9246916" y="421707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53A2D3-FBEF-3C40-8712-AB000AA205A7}"/>
              </a:ext>
            </a:extLst>
          </p:cNvPr>
          <p:cNvSpPr/>
          <p:nvPr/>
        </p:nvSpPr>
        <p:spPr>
          <a:xfrm>
            <a:off x="8502529" y="1910254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6355347-30FB-3441-84E4-7632C0C8338C}"/>
              </a:ext>
            </a:extLst>
          </p:cNvPr>
          <p:cNvSpPr/>
          <p:nvPr/>
        </p:nvSpPr>
        <p:spPr>
          <a:xfrm>
            <a:off x="8748788" y="1910254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7A01650-4BB8-DB4F-A3F4-1CBBD3F65938}"/>
              </a:ext>
            </a:extLst>
          </p:cNvPr>
          <p:cNvSpPr/>
          <p:nvPr/>
        </p:nvSpPr>
        <p:spPr>
          <a:xfrm>
            <a:off x="8995047" y="1910254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C13379-77BE-D44F-A1FE-E0ECBAD71C17}"/>
              </a:ext>
            </a:extLst>
          </p:cNvPr>
          <p:cNvSpPr/>
          <p:nvPr/>
        </p:nvSpPr>
        <p:spPr>
          <a:xfrm>
            <a:off x="9246916" y="1910254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BF09987-853B-1945-A65D-9DDF4C5247FE}"/>
              </a:ext>
            </a:extLst>
          </p:cNvPr>
          <p:cNvSpPr/>
          <p:nvPr/>
        </p:nvSpPr>
        <p:spPr>
          <a:xfrm>
            <a:off x="8281594" y="3002802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F54813-EF33-8845-81CC-3EA27EBE2060}"/>
              </a:ext>
            </a:extLst>
          </p:cNvPr>
          <p:cNvSpPr/>
          <p:nvPr/>
        </p:nvSpPr>
        <p:spPr>
          <a:xfrm>
            <a:off x="8366144" y="305606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A95ED48-851D-6548-9149-CF1668E19265}"/>
              </a:ext>
            </a:extLst>
          </p:cNvPr>
          <p:cNvSpPr/>
          <p:nvPr/>
        </p:nvSpPr>
        <p:spPr>
          <a:xfrm>
            <a:off x="8612403" y="305606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CAC3425-43B3-7A40-8E20-53C2D304E5E8}"/>
              </a:ext>
            </a:extLst>
          </p:cNvPr>
          <p:cNvSpPr/>
          <p:nvPr/>
        </p:nvSpPr>
        <p:spPr>
          <a:xfrm>
            <a:off x="8858662" y="305606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863ABF-90DC-B346-9442-60F900A704DA}"/>
              </a:ext>
            </a:extLst>
          </p:cNvPr>
          <p:cNvSpPr/>
          <p:nvPr/>
        </p:nvSpPr>
        <p:spPr>
          <a:xfrm>
            <a:off x="9110531" y="305606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B9F9064-7CD8-2046-9396-30A24C78BA40}"/>
              </a:ext>
            </a:extLst>
          </p:cNvPr>
          <p:cNvSpPr/>
          <p:nvPr/>
        </p:nvSpPr>
        <p:spPr>
          <a:xfrm>
            <a:off x="9368527" y="305835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8A7259C-BA33-0C48-873D-2FC298186E6F}"/>
              </a:ext>
            </a:extLst>
          </p:cNvPr>
          <p:cNvSpPr/>
          <p:nvPr/>
        </p:nvSpPr>
        <p:spPr>
          <a:xfrm>
            <a:off x="8416837" y="1863230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88ADCDF-DC7C-BE46-A171-3D61190392B8}"/>
              </a:ext>
            </a:extLst>
          </p:cNvPr>
          <p:cNvSpPr/>
          <p:nvPr/>
        </p:nvSpPr>
        <p:spPr>
          <a:xfrm rot="16200000">
            <a:off x="8722458" y="238064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39800F2-9AAE-FE4C-ADA3-BFE93F58767D}"/>
              </a:ext>
            </a:extLst>
          </p:cNvPr>
          <p:cNvSpPr/>
          <p:nvPr/>
        </p:nvSpPr>
        <p:spPr>
          <a:xfrm rot="16200000">
            <a:off x="8744018" y="3549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124615ED-1DE9-DA49-ABD4-8A28DA2F1A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3822" y="350721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124615ED-1DE9-DA49-ABD4-8A28DA2F1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822" y="3507214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FDC8479C-9FFF-0B49-9FD9-F992C455D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1131" y="232827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FDC8479C-9FFF-0B49-9FD9-F992C455D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31" y="2328273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8B355B4C-4AE1-2C41-8A6F-DF77B2A09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3488" y="123801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8B355B4C-4AE1-2C41-8A6F-DF77B2A0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488" y="1238014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427C21FD-40F1-6B4B-AFC6-E4BA7FC72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2992" y="46065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427C21FD-40F1-6B4B-AFC6-E4BA7FC72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92" y="460655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268F697F-A143-EB46-BD68-6E20E1068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34048" y="246702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268F697F-A143-EB46-BD68-6E20E106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048" y="2467025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Up Arrow 54">
            <a:extLst>
              <a:ext uri="{FF2B5EF4-FFF2-40B4-BE49-F238E27FC236}">
                <a16:creationId xmlns:a16="http://schemas.microsoft.com/office/drawing/2014/main" id="{DA28189C-95B0-7846-B72A-BA8F125CF4D8}"/>
              </a:ext>
            </a:extLst>
          </p:cNvPr>
          <p:cNvSpPr/>
          <p:nvPr/>
        </p:nvSpPr>
        <p:spPr>
          <a:xfrm rot="16200000">
            <a:off x="9655912" y="2767869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54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B3D298FE-330A-5B49-BA7B-60539E4119E5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46AFDE4-EFA5-E44D-9C69-A26D75C040F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AFBB0D-52D4-F043-A954-256713B6B8C2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2FC0665-82CE-0642-991A-7162CDBB3585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68837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EA47454F-B073-FC46-AFC7-BD56EFCB37D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CE38501-696C-0B4F-8078-EAD7004A53A6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E98A66C-7EEF-324D-8709-D84526243530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C1C3EE2-1A64-D446-A3D2-65319A537703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833A44-A507-F847-AC13-4139888369C4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741253C-19A0-9048-BFAA-981BCBFB6F3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B90C35E-9CB6-4846-8DD9-0EB4CE6A3697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AB6BDF-9C84-8E4D-B893-FF95C502CADF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1B5BA1F-9266-C74E-A33B-B92468D47D0A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51717D1-D343-0549-B0CD-7D173DE1C6CD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9B08269C-D32C-A84D-8FA2-1E344E6A708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6DFB481-069A-8841-8D84-0FE81B12865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E8B6185-8779-094E-AD25-01A8C3B420D9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A1AD91EE-BB5A-EA41-90C7-718C13B2A1A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09169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4140F2A7-7119-EA49-9397-B8370C2613B2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AB780E9F-B256-8D4F-A197-FC288B9C69BE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094B186-8B9B-AF43-9081-932106BC6C58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D8A7CE3-BA7E-D249-A0CC-1EEA4FB8994B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E123179-CC96-EB4D-A1FC-F8188C340C8E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7A466E5-6631-7342-A8EF-5D01BA56DCB4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54549BD-0E47-2846-AC49-BB9C34ED2A5C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4DA9CF-BABA-314D-89FF-5A5A911CC5D6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DD4479C-16E0-A44B-8984-7998659FAA04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214C459-BFB9-7948-84C2-5933677E55D4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A1579D4D-A939-5D4A-B536-86DD3323BFC9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03724A4A-4902-D24A-BBA4-28748806A2F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6E8A96CD-9FB0-BA43-8184-95EB9BB1B9EF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1010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Arrow 79">
            <a:extLst>
              <a:ext uri="{FF2B5EF4-FFF2-40B4-BE49-F238E27FC236}">
                <a16:creationId xmlns:a16="http://schemas.microsoft.com/office/drawing/2014/main" id="{59B90667-4320-424F-8964-96EBC321574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BFCBFD94-533E-AB47-A89D-300139A489D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296C7-49E1-0F41-A67C-782895F238B4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80A80D75-FF79-D644-A8D8-80DDB55E1DA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C55076-0434-154B-87D6-B4D650CF612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633A42-F255-B74D-B139-FDB00FD5739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3B52D76-205E-7F47-B89A-33D430A71784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BE1356-4114-2548-8E16-5C626F2D6D42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A7DBF93-2695-A24D-A5C5-FA0E12EF1CCD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B03B0E11-15D1-BC4D-8C89-661119FD01C0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897FFE5F-0834-4048-9820-AB0E25DBCA8C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795675B6-B418-064F-AFFF-3A23C10B3EA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7FC50294-AD05-BF48-A3FF-27E87C6680A3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207706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32C50485-171A-634A-B65E-EBEEAA622140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C871B514-6AB0-1741-882D-7C0AF88F234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9CECA7-3309-1640-ADF1-17B7E2107D8D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D544841-9B0D-F046-9115-16D929F9C2DE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5CC8B89-3ABE-1A48-8B4A-66F23FBB8DD9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E05A8B-45E0-DC4F-8BAB-F3DFC6E4144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4845D9F-5C9B-AE48-BD9E-6E0C01FF8382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91FF18D-2899-D340-872E-63F1EF96DB8C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C4D398-F462-A343-BDE8-D1DE8A892BA9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F5485541-76F0-A24A-BE06-6FEA0D8C14E3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0EF6F74-4E52-BB46-82DF-37D7AA3EB7E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B25F3639-F191-FC46-BD92-D6A44CA63035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6808FD07-E967-834A-8012-9B5BA3195DC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68497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5F2B94DC-AC3A-9D44-9C58-E5CD17D8AB4B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7532DB2F-581B-294A-AF55-881FD34C7DF7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7C571739-B9B7-8745-AECB-6B3D9B6CB468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175985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15752C5-13AF-294C-83F9-366894B64181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2439" b="-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3177206-4A9A-9F43-AAC9-3E43D4CFF790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662A5A74-F98F-CC4E-9023-720A2273A67D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EC4F0D4-248C-3440-8181-DA201386C18E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81540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2486288-57A0-F146-9515-C44979752AB1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04CC4056-A7E1-D247-9D22-DEE078FDD81B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597D1424-B0AD-B84E-B41E-4FC1769931F1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548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  <a:blipFill>
                <a:blip r:embed="rId16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1FE699D-4C19-2A49-8082-793EC7C3FE2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E2092B28-FE05-3740-9D05-4B51AC1ADAD6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74085D7D-3251-CA46-A52A-CEC6E70609AA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2467822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8AA6224-1F26-6549-A50A-BF04E9C95950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46396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1D4CBD-D060-1344-B4E6-14A44B845B7E}"/>
              </a:ext>
            </a:extLst>
          </p:cNvPr>
          <p:cNvSpPr txBox="1">
            <a:spLocks/>
          </p:cNvSpPr>
          <p:nvPr/>
        </p:nvSpPr>
        <p:spPr>
          <a:xfrm>
            <a:off x="609784" y="1238014"/>
            <a:ext cx="5371915" cy="4919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Gradient Clipping </a:t>
            </a:r>
            <a:r>
              <a:rPr lang="en-US" sz="2400" b="1" dirty="0">
                <a:latin typeface="Avenir Light" panose="020B0402020203020204" pitchFamily="34" charset="77"/>
              </a:rPr>
              <a:t>may help all NNs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>
                <a:latin typeface="Avenir Light" panose="020B0402020203020204" pitchFamily="34" charset="77"/>
              </a:rPr>
              <a:t>LSTMs (</a:t>
            </a:r>
            <a:r>
              <a:rPr lang="en-US" sz="2400" b="1" dirty="0">
                <a:highlight>
                  <a:srgbClr val="FFFF00"/>
                </a:highlight>
                <a:latin typeface="Avenir Light" panose="020B0402020203020204" pitchFamily="34" charset="77"/>
              </a:rPr>
              <a:t>1997</a:t>
            </a:r>
            <a:r>
              <a:rPr lang="en-US" sz="2400" b="1" dirty="0">
                <a:latin typeface="Avenir Light" panose="020B0402020203020204" pitchFamily="34" charset="77"/>
              </a:rPr>
              <a:t>) are usually much better than vanilla RNNs</a:t>
            </a:r>
          </a:p>
          <a:p>
            <a:pPr lvl="1">
              <a:lnSpc>
                <a:spcPct val="150000"/>
              </a:lnSpc>
              <a:spcBef>
                <a:spcPts val="2000"/>
              </a:spcBef>
            </a:pPr>
            <a:r>
              <a:rPr lang="en-US" sz="2000" b="1" dirty="0">
                <a:latin typeface="Avenir Light" panose="020B0402020203020204" pitchFamily="34" charset="77"/>
              </a:rPr>
              <a:t>Captures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long-range dependencies</a:t>
            </a:r>
          </a:p>
          <a:p>
            <a:pPr lvl="1">
              <a:lnSpc>
                <a:spcPct val="150000"/>
              </a:lnSpc>
              <a:spcBef>
                <a:spcPts val="2000"/>
              </a:spcBef>
            </a:pPr>
            <a:r>
              <a:rPr lang="en-US" sz="2000" b="1" dirty="0">
                <a:latin typeface="Avenir Light" panose="020B0402020203020204" pitchFamily="34" charset="77"/>
              </a:rPr>
              <a:t>Doesn’t suffer as much w/ its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gradients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D947CDE-2849-524C-990E-BC7DFA8D7A0C}"/>
              </a:ext>
            </a:extLst>
          </p:cNvPr>
          <p:cNvSpPr txBox="1">
            <a:spLocks/>
          </p:cNvSpPr>
          <p:nvPr/>
        </p:nvSpPr>
        <p:spPr>
          <a:xfrm>
            <a:off x="2768600" y="5124687"/>
            <a:ext cx="7925033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highlight>
                  <a:srgbClr val="FFD9A4"/>
                </a:highlight>
                <a:latin typeface="Avenir Light" panose="020B0402020203020204" pitchFamily="34" charset="77"/>
              </a:rPr>
              <a:t>Emilia</a:t>
            </a:r>
            <a:r>
              <a:rPr lang="en-US" sz="2000" b="1" dirty="0">
                <a:latin typeface="Avenir Light" panose="020B0402020203020204" pitchFamily="34" charset="77"/>
              </a:rPr>
              <a:t> told </a:t>
            </a:r>
            <a:r>
              <a:rPr lang="en-US" sz="2000" b="1" dirty="0">
                <a:highlight>
                  <a:srgbClr val="FFD9A4"/>
                </a:highlight>
                <a:latin typeface="Avenir Light" panose="020B0402020203020204" pitchFamily="34" charset="77"/>
              </a:rPr>
              <a:t>her</a:t>
            </a:r>
            <a:r>
              <a:rPr lang="en-US" sz="2000" b="1" dirty="0">
                <a:latin typeface="Avenir Light" panose="020B0402020203020204" pitchFamily="34" charset="77"/>
              </a:rPr>
              <a:t> project partner </a:t>
            </a:r>
            <a:r>
              <a:rPr lang="en-US" sz="2000" b="1" dirty="0">
                <a:highlight>
                  <a:srgbClr val="CDD4D9"/>
                </a:highlight>
                <a:latin typeface="Avenir Light" panose="020B0402020203020204" pitchFamily="34" charset="77"/>
              </a:rPr>
              <a:t>Alan</a:t>
            </a:r>
            <a:r>
              <a:rPr lang="en-US" sz="2000" b="1" dirty="0">
                <a:latin typeface="Avenir Light" panose="020B0402020203020204" pitchFamily="34" charset="77"/>
              </a:rPr>
              <a:t> about ___ latest idea.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567DB8-71FA-2C44-9C8B-449A6D30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66" y="1449945"/>
            <a:ext cx="5524191" cy="2800998"/>
          </a:xfrm>
          <a:prstGeom prst="rect">
            <a:avLst/>
          </a:prstGeom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7B06DC4B-102A-BB46-A972-9AF0C865DA1A}"/>
              </a:ext>
            </a:extLst>
          </p:cNvPr>
          <p:cNvSpPr txBox="1">
            <a:spLocks/>
          </p:cNvSpPr>
          <p:nvPr/>
        </p:nvSpPr>
        <p:spPr>
          <a:xfrm>
            <a:off x="2337249" y="5849175"/>
            <a:ext cx="7925033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highlight>
                  <a:srgbClr val="FFD9A4"/>
                </a:highlight>
                <a:latin typeface="Avenir Light" panose="020B0402020203020204" pitchFamily="34" charset="77"/>
              </a:rPr>
              <a:t>He</a:t>
            </a:r>
            <a:r>
              <a:rPr lang="en-US" sz="2000" b="1" dirty="0">
                <a:latin typeface="Avenir Light" panose="020B0402020203020204" pitchFamily="34" charset="77"/>
              </a:rPr>
              <a:t> tends to stress out and put too much pressure on </a:t>
            </a:r>
            <a:r>
              <a:rPr lang="en-US" sz="2000" b="1" dirty="0">
                <a:highlight>
                  <a:srgbClr val="FFD9A4"/>
                </a:highlight>
                <a:latin typeface="Avenir Light" panose="020B0402020203020204" pitchFamily="34" charset="77"/>
              </a:rPr>
              <a:t>himself</a:t>
            </a:r>
          </a:p>
        </p:txBody>
      </p:sp>
    </p:spTree>
    <p:extLst>
      <p:ext uri="{BB962C8B-B14F-4D97-AF65-F5344CB8AC3E}">
        <p14:creationId xmlns:p14="http://schemas.microsoft.com/office/powerpoint/2010/main" val="7890928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C011F63-E134-9547-9919-22B6B63D9006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999609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latin typeface="Avenir Light" panose="020B0402020203020204" pitchFamily="34" charset="77"/>
              </a:rPr>
              <a:t>chien</a:t>
            </a: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DC5DAAB2-9538-1B44-854D-E885916EA4B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3302300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latin typeface="Avenir Light" panose="020B0402020203020204" pitchFamily="34" charset="77"/>
              </a:rPr>
              <a:t>chien</a:t>
            </a:r>
            <a:endParaRPr lang="en-US" sz="2400" dirty="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latin typeface="Avenir Light" panose="020B0402020203020204" pitchFamily="34" charset="77"/>
              </a:rPr>
              <a:t>brun</a:t>
            </a: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9D26A5BC-90A4-FA4C-8F1C-17E6F7BE796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939644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latin typeface="Avenir Light" panose="020B0402020203020204" pitchFamily="34" charset="77"/>
              </a:rPr>
              <a:t>chien</a:t>
            </a:r>
            <a:endParaRPr lang="en-US" sz="2400" dirty="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latin typeface="Avenir Light" panose="020B0402020203020204" pitchFamily="34" charset="77"/>
              </a:rPr>
              <a:t>brun</a:t>
            </a:r>
            <a:endParaRPr lang="en-US" sz="2400" dirty="0">
              <a:latin typeface="Avenir Light" panose="020B0402020203020204" pitchFamily="34" charset="77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DCB0684-869D-8242-A2BC-1B62E2F84AC5}"/>
              </a:ext>
            </a:extLst>
          </p:cNvPr>
          <p:cNvGrpSpPr/>
          <p:nvPr/>
        </p:nvGrpSpPr>
        <p:grpSpPr>
          <a:xfrm rot="16200000">
            <a:off x="10812837" y="4096089"/>
            <a:ext cx="1364224" cy="311369"/>
            <a:chOff x="2297660" y="4140835"/>
            <a:chExt cx="1364224" cy="311369"/>
          </a:xfrm>
        </p:grpSpPr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0E369FA7-0A08-8648-A635-EDB14FDE63C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C9406D1-5EFF-0B4C-90E3-C84E54736D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E71AFB2-6BAE-8743-A181-148912D1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0A6B5F-BEA8-054C-8D52-7D427607F3D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F7A92EE-6EFE-5D45-BAC6-37579980EBF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A6C9928-F97A-214C-BBE2-AEEC8A8845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 dirty="0"/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  <a:blipFill>
                <a:blip r:embed="rId21"/>
                <a:stretch>
                  <a:fillRect r="-4040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ight Arrow 154">
            <a:extLst>
              <a:ext uri="{FF2B5EF4-FFF2-40B4-BE49-F238E27FC236}">
                <a16:creationId xmlns:a16="http://schemas.microsoft.com/office/drawing/2014/main" id="{341D1E8C-D842-1A4E-8F5E-5B8E13A21FFC}"/>
              </a:ext>
            </a:extLst>
          </p:cNvPr>
          <p:cNvSpPr/>
          <p:nvPr/>
        </p:nvSpPr>
        <p:spPr>
          <a:xfrm rot="16200000">
            <a:off x="11235687" y="25282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  <a:blipFill>
                <a:blip r:embed="rId2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C3F4CC63-EA7D-7846-BED1-29EE29D9E6E4}"/>
              </a:ext>
            </a:extLst>
          </p:cNvPr>
          <p:cNvSpPr txBox="1">
            <a:spLocks/>
          </p:cNvSpPr>
          <p:nvPr/>
        </p:nvSpPr>
        <p:spPr>
          <a:xfrm>
            <a:off x="11006189" y="1522085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4F8D420-FBDE-8449-A6A5-146A130B0E01}"/>
              </a:ext>
            </a:extLst>
          </p:cNvPr>
          <p:cNvSpPr/>
          <p:nvPr/>
        </p:nvSpPr>
        <p:spPr>
          <a:xfrm rot="16200000">
            <a:off x="11210413" y="517158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DDB49701-9D97-E443-81BD-F5BF523FD9E1}"/>
              </a:ext>
            </a:extLst>
          </p:cNvPr>
          <p:cNvSpPr/>
          <p:nvPr/>
        </p:nvSpPr>
        <p:spPr>
          <a:xfrm>
            <a:off x="10654766" y="409227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EE3C5804-5908-2F44-B079-A177ACB86D3D}"/>
              </a:ext>
            </a:extLst>
          </p:cNvPr>
          <p:cNvSpPr txBox="1">
            <a:spLocks/>
          </p:cNvSpPr>
          <p:nvPr/>
        </p:nvSpPr>
        <p:spPr>
          <a:xfrm>
            <a:off x="10856658" y="5636660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E002A67B-757A-EC42-81DC-C257177F2E34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567070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 dirty="0">
                <a:solidFill>
                  <a:srgbClr val="FF0000"/>
                </a:solidFill>
              </a:rPr>
              <a:t>: https://</a:t>
            </a:r>
            <a:r>
              <a:rPr lang="en-US" sz="1200" dirty="0" err="1">
                <a:solidFill>
                  <a:srgbClr val="FF0000"/>
                </a:solidFill>
              </a:rPr>
              <a:t>lena-voita.github.io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>
                <a:solidFill>
                  <a:srgbClr val="FF0000"/>
                </a:solidFill>
              </a:rPr>
              <a:t>nlp_course</a:t>
            </a:r>
            <a:r>
              <a:rPr lang="en-US" sz="1200" dirty="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 dirty="0"/>
              <a:t>For convenience, here’s the Attention calculation summarized on 1 slide</a:t>
            </a:r>
          </a:p>
        </p:txBody>
      </p:sp>
    </p:spTree>
    <p:extLst>
      <p:ext uri="{BB962C8B-B14F-4D97-AF65-F5344CB8AC3E}">
        <p14:creationId xmlns:p14="http://schemas.microsoft.com/office/powerpoint/2010/main" val="1950592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 dirty="0">
                <a:solidFill>
                  <a:srgbClr val="FF0000"/>
                </a:solidFill>
              </a:rPr>
              <a:t>: https://</a:t>
            </a:r>
            <a:r>
              <a:rPr lang="en-US" sz="1200" dirty="0" err="1">
                <a:solidFill>
                  <a:srgbClr val="FF0000"/>
                </a:solidFill>
              </a:rPr>
              <a:t>lena-voita.github.io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>
                <a:solidFill>
                  <a:srgbClr val="FF0000"/>
                </a:solidFill>
              </a:rPr>
              <a:t>nlp_course</a:t>
            </a:r>
            <a:r>
              <a:rPr lang="en-US" sz="1200" dirty="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 dirty="0"/>
              <a:t>For convenience, here’s the Attention calculation summarized on 1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9F6F4A-ABB1-9344-9E25-8739680DED0D}"/>
              </a:ext>
            </a:extLst>
          </p:cNvPr>
          <p:cNvSpPr/>
          <p:nvPr/>
        </p:nvSpPr>
        <p:spPr>
          <a:xfrm>
            <a:off x="1474049" y="4724400"/>
            <a:ext cx="9243902" cy="172007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F329F-FAE1-9848-A2BE-9EE70E23727F}"/>
              </a:ext>
            </a:extLst>
          </p:cNvPr>
          <p:cNvSpPr/>
          <p:nvPr/>
        </p:nvSpPr>
        <p:spPr>
          <a:xfrm>
            <a:off x="2057400" y="1147616"/>
            <a:ext cx="9243902" cy="252268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9">
            <a:extLst>
              <a:ext uri="{FF2B5EF4-FFF2-40B4-BE49-F238E27FC236}">
                <a16:creationId xmlns:a16="http://schemas.microsoft.com/office/drawing/2014/main" id="{1FADFEA0-B911-6B4F-A4A6-159FA543195E}"/>
              </a:ext>
            </a:extLst>
          </p:cNvPr>
          <p:cNvSpPr/>
          <p:nvPr/>
        </p:nvSpPr>
        <p:spPr>
          <a:xfrm flipH="1">
            <a:off x="3371988" y="1828799"/>
            <a:ext cx="7607299" cy="2522683"/>
          </a:xfrm>
          <a:custGeom>
            <a:avLst/>
            <a:gdLst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1386416 w 3327399"/>
              <a:gd name="connsiteY9" fmla="*/ 5930349 h 5930349"/>
              <a:gd name="connsiteX10" fmla="*/ 325553 w 3327399"/>
              <a:gd name="connsiteY10" fmla="*/ 6612636 h 5930349"/>
              <a:gd name="connsiteX11" fmla="*/ 554567 w 3327399"/>
              <a:gd name="connsiteY11" fmla="*/ 5930349 h 5930349"/>
              <a:gd name="connsiteX12" fmla="*/ 0 w 3327399"/>
              <a:gd name="connsiteY12" fmla="*/ 5930349 h 5930349"/>
              <a:gd name="connsiteX13" fmla="*/ 0 w 3327399"/>
              <a:gd name="connsiteY13" fmla="*/ 4941958 h 5930349"/>
              <a:gd name="connsiteX14" fmla="*/ 0 w 3327399"/>
              <a:gd name="connsiteY14" fmla="*/ 3459370 h 5930349"/>
              <a:gd name="connsiteX15" fmla="*/ 0 w 3327399"/>
              <a:gd name="connsiteY15" fmla="*/ 3459370 h 5930349"/>
              <a:gd name="connsiteX16" fmla="*/ 0 w 3327399"/>
              <a:gd name="connsiteY16" fmla="*/ 0 h 5930349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386416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667959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672035 w 3327399"/>
              <a:gd name="connsiteY9" fmla="*/ 5911868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33629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5930350"/>
              <a:gd name="connsiteX1" fmla="*/ 554567 w 3327399"/>
              <a:gd name="connsiteY1" fmla="*/ 0 h 5930350"/>
              <a:gd name="connsiteX2" fmla="*/ 554567 w 3327399"/>
              <a:gd name="connsiteY2" fmla="*/ 0 h 5930350"/>
              <a:gd name="connsiteX3" fmla="*/ 1386416 w 3327399"/>
              <a:gd name="connsiteY3" fmla="*/ 0 h 5930350"/>
              <a:gd name="connsiteX4" fmla="*/ 3327399 w 3327399"/>
              <a:gd name="connsiteY4" fmla="*/ 0 h 5930350"/>
              <a:gd name="connsiteX5" fmla="*/ 3327399 w 3327399"/>
              <a:gd name="connsiteY5" fmla="*/ 3459370 h 5930350"/>
              <a:gd name="connsiteX6" fmla="*/ 3327399 w 3327399"/>
              <a:gd name="connsiteY6" fmla="*/ 3459370 h 5930350"/>
              <a:gd name="connsiteX7" fmla="*/ 3327399 w 3327399"/>
              <a:gd name="connsiteY7" fmla="*/ 4941958 h 5930350"/>
              <a:gd name="connsiteX8" fmla="*/ 3327399 w 3327399"/>
              <a:gd name="connsiteY8" fmla="*/ 5930349 h 5930350"/>
              <a:gd name="connsiteX9" fmla="*/ 1672035 w 3327399"/>
              <a:gd name="connsiteY9" fmla="*/ 5911868 h 5930350"/>
              <a:gd name="connsiteX10" fmla="*/ 1225621 w 3327399"/>
              <a:gd name="connsiteY10" fmla="*/ 5910327 h 5930350"/>
              <a:gd name="connsiteX11" fmla="*/ 227995 w 3327399"/>
              <a:gd name="connsiteY11" fmla="*/ 5930349 h 5930350"/>
              <a:gd name="connsiteX12" fmla="*/ 0 w 3327399"/>
              <a:gd name="connsiteY12" fmla="*/ 5930349 h 5930350"/>
              <a:gd name="connsiteX13" fmla="*/ 0 w 3327399"/>
              <a:gd name="connsiteY13" fmla="*/ 4941958 h 5930350"/>
              <a:gd name="connsiteX14" fmla="*/ 0 w 3327399"/>
              <a:gd name="connsiteY14" fmla="*/ 3459370 h 5930350"/>
              <a:gd name="connsiteX15" fmla="*/ 0 w 3327399"/>
              <a:gd name="connsiteY15" fmla="*/ 3459370 h 5930350"/>
              <a:gd name="connsiteX16" fmla="*/ 0 w 3327399"/>
              <a:gd name="connsiteY16" fmla="*/ 0 h 5930350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227995 w 3327399"/>
              <a:gd name="connsiteY12" fmla="*/ 5930349 h 6686564"/>
              <a:gd name="connsiteX13" fmla="*/ 0 w 3327399"/>
              <a:gd name="connsiteY13" fmla="*/ 5930349 h 6686564"/>
              <a:gd name="connsiteX14" fmla="*/ 0 w 3327399"/>
              <a:gd name="connsiteY14" fmla="*/ 4941958 h 6686564"/>
              <a:gd name="connsiteX15" fmla="*/ 0 w 3327399"/>
              <a:gd name="connsiteY15" fmla="*/ 3459370 h 6686564"/>
              <a:gd name="connsiteX16" fmla="*/ 0 w 3327399"/>
              <a:gd name="connsiteY16" fmla="*/ 3459370 h 6686564"/>
              <a:gd name="connsiteX17" fmla="*/ 0 w 3327399"/>
              <a:gd name="connsiteY17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767205 w 3327399"/>
              <a:gd name="connsiteY12" fmla="*/ 6300826 h 6686564"/>
              <a:gd name="connsiteX13" fmla="*/ 227995 w 3327399"/>
              <a:gd name="connsiteY13" fmla="*/ 5930349 h 6686564"/>
              <a:gd name="connsiteX14" fmla="*/ 0 w 3327399"/>
              <a:gd name="connsiteY14" fmla="*/ 5930349 h 6686564"/>
              <a:gd name="connsiteX15" fmla="*/ 0 w 3327399"/>
              <a:gd name="connsiteY15" fmla="*/ 4941958 h 6686564"/>
              <a:gd name="connsiteX16" fmla="*/ 0 w 3327399"/>
              <a:gd name="connsiteY16" fmla="*/ 3459370 h 6686564"/>
              <a:gd name="connsiteX17" fmla="*/ 0 w 3327399"/>
              <a:gd name="connsiteY17" fmla="*/ 3459370 h 6686564"/>
              <a:gd name="connsiteX18" fmla="*/ 0 w 3327399"/>
              <a:gd name="connsiteY18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451257 w 3327399"/>
              <a:gd name="connsiteY10" fmla="*/ 6319309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95253 w 3327399"/>
              <a:gd name="connsiteY10" fmla="*/ 6023600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986674 w 3327399"/>
              <a:gd name="connsiteY12" fmla="*/ 5968155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1986674 w 3327399"/>
              <a:gd name="connsiteY12" fmla="*/ 5968155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2400978 w 3327399"/>
              <a:gd name="connsiteY12" fmla="*/ 5931192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2775780 w 3327399"/>
              <a:gd name="connsiteY9" fmla="*/ 5968154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31810 w 3327399"/>
              <a:gd name="connsiteY9" fmla="*/ 5931190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400978 w 3327399"/>
              <a:gd name="connsiteY11" fmla="*/ 5931192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801316 w 3327399"/>
              <a:gd name="connsiteY11" fmla="*/ 5911281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066335 w 3327399"/>
              <a:gd name="connsiteY11" fmla="*/ 5886194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3031810 w 3327399"/>
              <a:gd name="connsiteY9" fmla="*/ 5931190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2559594 w 3327399"/>
              <a:gd name="connsiteY9" fmla="*/ 5906103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066335 w 3327399"/>
              <a:gd name="connsiteY11" fmla="*/ 5886194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275786 w 3327399"/>
              <a:gd name="connsiteY11" fmla="*/ 5961453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27399" h="6736798">
                <a:moveTo>
                  <a:pt x="0" y="0"/>
                </a:moveTo>
                <a:lnTo>
                  <a:pt x="554567" y="0"/>
                </a:lnTo>
                <a:lnTo>
                  <a:pt x="554567" y="0"/>
                </a:lnTo>
                <a:lnTo>
                  <a:pt x="1386416" y="0"/>
                </a:lnTo>
                <a:lnTo>
                  <a:pt x="3327399" y="0"/>
                </a:lnTo>
                <a:lnTo>
                  <a:pt x="3327399" y="3459370"/>
                </a:lnTo>
                <a:lnTo>
                  <a:pt x="3327399" y="3459370"/>
                </a:lnTo>
                <a:lnTo>
                  <a:pt x="3327399" y="4941958"/>
                </a:lnTo>
                <a:lnTo>
                  <a:pt x="3327399" y="5930349"/>
                </a:lnTo>
                <a:lnTo>
                  <a:pt x="2559594" y="5906103"/>
                </a:lnTo>
                <a:lnTo>
                  <a:pt x="2365129" y="6736798"/>
                </a:lnTo>
                <a:lnTo>
                  <a:pt x="2275786" y="5961453"/>
                </a:lnTo>
                <a:lnTo>
                  <a:pt x="1103230" y="5931190"/>
                </a:lnTo>
                <a:lnTo>
                  <a:pt x="227995" y="5930349"/>
                </a:lnTo>
                <a:lnTo>
                  <a:pt x="0" y="5930349"/>
                </a:lnTo>
                <a:lnTo>
                  <a:pt x="0" y="4941958"/>
                </a:lnTo>
                <a:lnTo>
                  <a:pt x="0" y="3459370"/>
                </a:lnTo>
                <a:lnTo>
                  <a:pt x="0" y="345937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826CEE-380D-3543-8923-79554A3B1A41}"/>
              </a:ext>
            </a:extLst>
          </p:cNvPr>
          <p:cNvSpPr txBox="1">
            <a:spLocks/>
          </p:cNvSpPr>
          <p:nvPr/>
        </p:nvSpPr>
        <p:spPr>
          <a:xfrm>
            <a:off x="3822840" y="1955800"/>
            <a:ext cx="6451600" cy="1943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Bef>
                <a:spcPts val="1000"/>
              </a:spcBef>
            </a:pPr>
            <a:r>
              <a:rPr lang="en-US" dirty="0"/>
              <a:t>The </a:t>
            </a:r>
            <a:r>
              <a:rPr lang="en-US" b="1" dirty="0"/>
              <a:t>Attention mechanism </a:t>
            </a:r>
            <a:r>
              <a:rPr lang="en-US" dirty="0"/>
              <a:t>that produces scores doesn’t have to be a </a:t>
            </a:r>
            <a:r>
              <a:rPr lang="en-US" dirty="0">
                <a:solidFill>
                  <a:srgbClr val="C00000"/>
                </a:solidFill>
              </a:rPr>
              <a:t>FFNN</a:t>
            </a:r>
            <a:r>
              <a:rPr lang="en-US" dirty="0"/>
              <a:t> like I illustrated. It can be any function you wish.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233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 dirty="0">
                <a:solidFill>
                  <a:srgbClr val="FF0000"/>
                </a:solidFill>
              </a:rPr>
              <a:t>: https://</a:t>
            </a:r>
            <a:r>
              <a:rPr lang="en-US" sz="1200" dirty="0" err="1">
                <a:solidFill>
                  <a:srgbClr val="FF0000"/>
                </a:solidFill>
              </a:rPr>
              <a:t>lena-voita.github.io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>
                <a:solidFill>
                  <a:srgbClr val="FF0000"/>
                </a:solidFill>
              </a:rPr>
              <a:t>nlp_course</a:t>
            </a:r>
            <a:r>
              <a:rPr lang="en-US" sz="1200" dirty="0">
                <a:solidFill>
                  <a:srgbClr val="FF0000"/>
                </a:solidFill>
              </a:rPr>
              <a:t>/seq2seq_and_attention.html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FB7149-AAC6-A24B-9C66-288AC6918675}"/>
              </a:ext>
            </a:extLst>
          </p:cNvPr>
          <p:cNvGrpSpPr/>
          <p:nvPr/>
        </p:nvGrpSpPr>
        <p:grpSpPr>
          <a:xfrm>
            <a:off x="2528149" y="136526"/>
            <a:ext cx="2387600" cy="2540000"/>
            <a:chOff x="5092700" y="413526"/>
            <a:chExt cx="2387600" cy="254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7DD9C7-6641-D54D-8C50-D1040DC1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2700" y="413526"/>
              <a:ext cx="2006600" cy="254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9BB830-28C0-6147-B267-37611E929F17}"/>
                </a:ext>
              </a:extLst>
            </p:cNvPr>
            <p:cNvSpPr/>
            <p:nvPr/>
          </p:nvSpPr>
          <p:spPr>
            <a:xfrm>
              <a:off x="6756400" y="1651000"/>
              <a:ext cx="723900" cy="34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A53AA7F-3DAD-C444-947B-6F8C6D82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98" y="1203684"/>
            <a:ext cx="6952401" cy="683531"/>
          </a:xfrm>
        </p:spPr>
        <p:txBody>
          <a:bodyPr>
            <a:noAutofit/>
          </a:bodyPr>
          <a:lstStyle/>
          <a:p>
            <a:r>
              <a:rPr lang="en-US" sz="3200" dirty="0"/>
              <a:t>Popular Attention Scoring functions:</a:t>
            </a:r>
            <a:endParaRPr lang="en-US" sz="3200" dirty="0">
              <a:solidFill>
                <a:srgbClr val="7030A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65D518-D9BB-6745-A21C-8897FA551BEB}"/>
              </a:ext>
            </a:extLst>
          </p:cNvPr>
          <p:cNvCxnSpPr>
            <a:cxnSpLocks/>
          </p:cNvCxnSpPr>
          <p:nvPr/>
        </p:nvCxnSpPr>
        <p:spPr>
          <a:xfrm flipH="1">
            <a:off x="185931" y="2833623"/>
            <a:ext cx="11820137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6AFEE2D-7DB1-5A4B-B99B-1E26BF43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3244088"/>
            <a:ext cx="1102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0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 dirty="0">
                <a:latin typeface="Avenir Light" panose="020B0402020203020204" pitchFamily="34" charset="77"/>
              </a:rPr>
              <a:t> word gave for each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 dirty="0">
                <a:latin typeface="Avenir Light" panose="020B0402020203020204" pitchFamily="34" charset="77"/>
              </a:rPr>
              <a:t>word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70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 dirty="0">
                <a:latin typeface="Avenir Light" panose="020B0402020203020204" pitchFamily="34" charset="77"/>
              </a:rPr>
              <a:t> word gave for each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 dirty="0">
                <a:latin typeface="Avenir Light" panose="020B0402020203020204" pitchFamily="34" charset="77"/>
              </a:rPr>
              <a:t>word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97605-F44C-354E-B913-E4F46FF88399}"/>
              </a:ext>
            </a:extLst>
          </p:cNvPr>
          <p:cNvSpPr/>
          <p:nvPr/>
        </p:nvSpPr>
        <p:spPr>
          <a:xfrm>
            <a:off x="167889" y="111886"/>
            <a:ext cx="11856222" cy="64840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39D5CCB-3692-F74B-ACD9-0E1A7D5C9FF3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64BDD-0290-CF4A-B794-642F6BE3B961}"/>
              </a:ext>
            </a:extLst>
          </p:cNvPr>
          <p:cNvSpPr/>
          <p:nvPr/>
        </p:nvSpPr>
        <p:spPr>
          <a:xfrm>
            <a:off x="2590800" y="1205221"/>
            <a:ext cx="67465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dirty="0">
                <a:latin typeface="Avenir Book" panose="02000503020000020003" pitchFamily="2" charset="0"/>
              </a:rPr>
              <a:t>Having a separate </a:t>
            </a:r>
            <a:r>
              <a:rPr lang="en-US" sz="2800" dirty="0">
                <a:solidFill>
                  <a:srgbClr val="7030A0"/>
                </a:solidFill>
                <a:latin typeface="Avenir Book" panose="02000503020000020003" pitchFamily="2" charset="0"/>
              </a:rPr>
              <a:t>encoder</a:t>
            </a:r>
            <a:r>
              <a:rPr lang="en-US" sz="2800" dirty="0">
                <a:latin typeface="Avenir Book" panose="02000503020000020003" pitchFamily="2" charset="0"/>
              </a:rPr>
              <a:t> and </a:t>
            </a:r>
            <a:r>
              <a:rPr lang="en-US" sz="2800" dirty="0">
                <a:solidFill>
                  <a:srgbClr val="7030A0"/>
                </a:solidFill>
                <a:latin typeface="Avenir Book" panose="02000503020000020003" pitchFamily="2" charset="0"/>
              </a:rPr>
              <a:t>decoder</a:t>
            </a:r>
            <a:r>
              <a:rPr lang="en-US" sz="2800" dirty="0">
                <a:latin typeface="Avenir Book" panose="02000503020000020003" pitchFamily="2" charset="0"/>
              </a:rPr>
              <a:t> allows for </a:t>
            </a: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lang="en-US" sz="28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m</a:t>
            </a:r>
            <a:r>
              <a:rPr lang="en-US" sz="2800" dirty="0">
                <a:latin typeface="Avenir Book" panose="02000503020000020003" pitchFamily="2" charset="0"/>
              </a:rPr>
              <a:t> length predictions.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Attention</a:t>
            </a:r>
            <a:r>
              <a:rPr lang="en-US" sz="2800" dirty="0">
                <a:latin typeface="Avenir Book" panose="02000503020000020003" pitchFamily="2" charset="0"/>
              </a:rPr>
              <a:t> is powerful; allows us to conditionally weight our focus</a:t>
            </a:r>
          </a:p>
        </p:txBody>
      </p:sp>
    </p:spTree>
    <p:extLst>
      <p:ext uri="{BB962C8B-B14F-4D97-AF65-F5344CB8AC3E}">
        <p14:creationId xmlns:p14="http://schemas.microsoft.com/office/powerpoint/2010/main" val="294260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Constituency Parsing</a:t>
            </a:r>
            <a:endParaRPr lang="en-US" sz="24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9EB9D-59DC-4B4E-B9A9-66452877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697888"/>
            <a:ext cx="2641600" cy="22479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711362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 dirty="0">
                <a:latin typeface="Avenir Light" panose="020B0402020203020204" pitchFamily="34" charset="77"/>
              </a:rPr>
              <a:t>: dogs chase cats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93252" y="2697888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 dirty="0">
                <a:latin typeface="Avenir Light" panose="020B0402020203020204" pitchFamily="34" charset="77"/>
              </a:rPr>
              <a:t>: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238B4-AE22-F842-8F2F-45B023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5809112"/>
            <a:ext cx="6464300" cy="5207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37735B-F3D4-1F4F-BFD2-65D78F6B5B10}"/>
              </a:ext>
            </a:extLst>
          </p:cNvPr>
          <p:cNvSpPr txBox="1">
            <a:spLocks/>
          </p:cNvSpPr>
          <p:nvPr/>
        </p:nvSpPr>
        <p:spPr>
          <a:xfrm>
            <a:off x="3438525" y="5146638"/>
            <a:ext cx="5784850" cy="52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0070C0"/>
                </a:solidFill>
                <a:latin typeface="Avenir Light" panose="020B0402020203020204" pitchFamily="34" charset="77"/>
              </a:rPr>
              <a:t>or a flattened representation</a:t>
            </a:r>
            <a:endParaRPr lang="en-US" sz="2400" dirty="0">
              <a:solidFill>
                <a:srgbClr val="0070C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682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17865</TotalTime>
  <Words>4726</Words>
  <Application>Microsoft Macintosh PowerPoint</Application>
  <PresentationFormat>Widescreen</PresentationFormat>
  <Paragraphs>1549</Paragraphs>
  <Slides>107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8" baseType="lpstr"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Cambria Math</vt:lpstr>
      <vt:lpstr>Karla</vt:lpstr>
      <vt:lpstr>Noto Sans</vt:lpstr>
      <vt:lpstr>Office Theme</vt:lpstr>
      <vt:lpstr>PowerPoint Presentation</vt:lpstr>
      <vt:lpstr>PowerPoint Presentation</vt:lpstr>
      <vt:lpstr>ANNOUNCEMENTS</vt:lpstr>
      <vt:lpstr>QUIZ 2</vt:lpstr>
      <vt:lpstr>QUIZ 2</vt:lpstr>
      <vt:lpstr>QUIZ 2</vt:lpstr>
      <vt:lpstr>QUIZ 2</vt:lpstr>
      <vt:lpstr>RECAP: L5</vt:lpstr>
      <vt:lpstr>RECAP: L6</vt:lpstr>
      <vt:lpstr>RECAP: L6</vt:lpstr>
      <vt:lpstr>RECAP: L6</vt:lpstr>
      <vt:lpstr>PowerPoint Presentation</vt:lpstr>
      <vt:lpstr>PowerPoint Presentation</vt:lpstr>
      <vt:lpstr>LSTMs</vt:lpstr>
      <vt:lpstr>LSTMs</vt:lpstr>
      <vt:lpstr>Sequential Modelling</vt:lpstr>
      <vt:lpstr>Sequential Modelling</vt:lpstr>
      <vt:lpstr>Sequential Modelling</vt:lpstr>
      <vt:lpstr>Sequential Modelling</vt:lpstr>
      <vt:lpstr>Sequential Modelling</vt:lpstr>
      <vt:lpstr>Types of Prediction</vt:lpstr>
      <vt:lpstr>Types of Prediction (an independent axis)</vt:lpstr>
      <vt:lpstr>Types of Prediction (an independent axis)</vt:lpstr>
      <vt:lpstr>Types of Prediction (an independent axis)</vt:lpstr>
      <vt:lpstr>Types of Unconditional Prediction</vt:lpstr>
      <vt:lpstr>Types of Unconditional Prediction</vt:lpstr>
      <vt:lpstr>Types of Conditional Prediction</vt:lpstr>
      <vt:lpstr>This concludes the foundation in sequential representation.  Most state-of-the-art advances are based on those core RNN/LSTM ideas. But, with tens of thousands of researchers and hackers exploring deep learning, there are many tweaks that haven proven useful.  (aka this is where things get crazy.)</vt:lpstr>
      <vt:lpstr>PowerPoint Presentation</vt:lpstr>
      <vt:lpstr>PowerPoint Presentation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Type of Unconditional Prediction</vt:lpstr>
      <vt:lpstr>RNN Extensions: Stacked LSTMs</vt:lpstr>
      <vt:lpstr>RNN Extensions: Stacked LSTMs</vt:lpstr>
      <vt:lpstr>RNN Extensions: Stacked LSTMs</vt:lpstr>
      <vt:lpstr>ELMo: Stacked Bi-directional LSTMs</vt:lpstr>
      <vt:lpstr>ELMo: Stacked Bi-directional LSTMs</vt:lpstr>
      <vt:lpstr>PowerPoint Presentation</vt:lpstr>
      <vt:lpstr>ELMo: Stacked Bi-directional LSTMs</vt:lpstr>
      <vt:lpstr>ELMo: Stacked Bi-directional LSTMs</vt:lpstr>
      <vt:lpstr>ELMo: Stacked Bi-directional LSTMs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Sequence-to-Sequence (seq2seq)</vt:lpstr>
      <vt:lpstr>Types of Conditional Prediction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PowerPoint Presentation</vt:lpstr>
      <vt:lpstr>PowerPoint Presentation</vt:lpstr>
      <vt:lpstr>Sequence-to-Sequence (seq2seq)</vt:lpstr>
      <vt:lpstr>Sequence-to-Sequence (seq2seq)</vt:lpstr>
      <vt:lpstr>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For convenience, here’s the Attention calculation summarized on 1 slide</vt:lpstr>
      <vt:lpstr>For convenience, here’s the Attention calculation summarized on 1 slide</vt:lpstr>
      <vt:lpstr>Popular Attention Scoring functions:</vt:lpstr>
      <vt:lpstr>seq2seq + Attention</vt:lpstr>
      <vt:lpstr>seq2seq + Attention</vt:lpstr>
      <vt:lpstr>Constituency Parsing</vt:lpstr>
      <vt:lpstr>Constituency Parsing</vt:lpstr>
      <vt:lpstr>Results</vt:lpstr>
      <vt:lpstr>Image Captioning</vt:lpstr>
      <vt:lpstr>Image Captioning</vt:lpstr>
      <vt:lpstr>Image Captioning</vt:lpstr>
      <vt:lpstr>Image Captioning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598</cp:revision>
  <cp:lastPrinted>2020-01-23T07:18:22Z</cp:lastPrinted>
  <dcterms:created xsi:type="dcterms:W3CDTF">2020-01-21T14:53:13Z</dcterms:created>
  <dcterms:modified xsi:type="dcterms:W3CDTF">2021-09-23T15:29:40Z</dcterms:modified>
</cp:coreProperties>
</file>